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75" r:id="rId7"/>
    <p:sldId id="260" r:id="rId8"/>
    <p:sldId id="263" r:id="rId9"/>
    <p:sldId id="262" r:id="rId10"/>
    <p:sldId id="265" r:id="rId11"/>
    <p:sldId id="268" r:id="rId12"/>
    <p:sldId id="269" r:id="rId13"/>
    <p:sldId id="270" r:id="rId14"/>
    <p:sldId id="271" r:id="rId15"/>
    <p:sldId id="273" r:id="rId16"/>
    <p:sldId id="274" r:id="rId17"/>
    <p:sldId id="276" r:id="rId18"/>
    <p:sldId id="266" r:id="rId19"/>
    <p:sldId id="26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5" d="100"/>
          <a:sy n="55" d="100"/>
        </p:scale>
        <p:origin x="90" y="9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C783B7F-DED4-4EDF-86F0-FE260C1E2BC9}" type="datetimeFigureOut">
              <a:rPr lang="en-GB" smtClean="0"/>
              <a:t>06/07/2020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1A11E0-AC24-4474-8C4B-B788C4D02659}" type="slidenum">
              <a:rPr lang="en-GB" smtClean="0"/>
              <a:t>‹#›</a:t>
            </a:fld>
            <a:endParaRPr lang="en-GB"/>
          </a:p>
        </p:txBody>
      </p:sp>
    </p:spTree>
    <p:extLst>
      <p:ext uri="{BB962C8B-B14F-4D97-AF65-F5344CB8AC3E}">
        <p14:creationId xmlns:p14="http://schemas.microsoft.com/office/powerpoint/2010/main" val="2143652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C783B7F-DED4-4EDF-86F0-FE260C1E2BC9}" type="datetimeFigureOut">
              <a:rPr lang="en-GB" smtClean="0"/>
              <a:t>06/07/2020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1A11E0-AC24-4474-8C4B-B788C4D02659}" type="slidenum">
              <a:rPr lang="en-GB" smtClean="0"/>
              <a:t>‹#›</a:t>
            </a:fld>
            <a:endParaRPr lang="en-GB"/>
          </a:p>
        </p:txBody>
      </p:sp>
    </p:spTree>
    <p:extLst>
      <p:ext uri="{BB962C8B-B14F-4D97-AF65-F5344CB8AC3E}">
        <p14:creationId xmlns:p14="http://schemas.microsoft.com/office/powerpoint/2010/main" val="3914780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C783B7F-DED4-4EDF-86F0-FE260C1E2BC9}" type="datetimeFigureOut">
              <a:rPr lang="en-GB" smtClean="0"/>
              <a:t>06/07/2020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1A11E0-AC24-4474-8C4B-B788C4D02659}" type="slidenum">
              <a:rPr lang="en-GB" smtClean="0"/>
              <a:t>‹#›</a:t>
            </a:fld>
            <a:endParaRPr lang="en-GB"/>
          </a:p>
        </p:txBody>
      </p:sp>
    </p:spTree>
    <p:extLst>
      <p:ext uri="{BB962C8B-B14F-4D97-AF65-F5344CB8AC3E}">
        <p14:creationId xmlns:p14="http://schemas.microsoft.com/office/powerpoint/2010/main" val="691166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DC783B7F-DED4-4EDF-86F0-FE260C1E2BC9}" type="datetimeFigureOut">
              <a:rPr lang="en-GB" smtClean="0"/>
              <a:t>06/07/2020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1A11E0-AC24-4474-8C4B-B788C4D02659}" type="slidenum">
              <a:rPr lang="en-GB" smtClean="0"/>
              <a:t>‹#›</a:t>
            </a:fld>
            <a:endParaRPr lang="en-GB"/>
          </a:p>
        </p:txBody>
      </p:sp>
    </p:spTree>
    <p:extLst>
      <p:ext uri="{BB962C8B-B14F-4D97-AF65-F5344CB8AC3E}">
        <p14:creationId xmlns:p14="http://schemas.microsoft.com/office/powerpoint/2010/main" val="535282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C783B7F-DED4-4EDF-86F0-FE260C1E2BC9}" type="datetimeFigureOut">
              <a:rPr lang="en-GB" smtClean="0"/>
              <a:t>06/07/2020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1A11E0-AC24-4474-8C4B-B788C4D02659}" type="slidenum">
              <a:rPr lang="en-GB" smtClean="0"/>
              <a:t>‹#›</a:t>
            </a:fld>
            <a:endParaRPr lang="en-GB"/>
          </a:p>
        </p:txBody>
      </p:sp>
    </p:spTree>
    <p:extLst>
      <p:ext uri="{BB962C8B-B14F-4D97-AF65-F5344CB8AC3E}">
        <p14:creationId xmlns:p14="http://schemas.microsoft.com/office/powerpoint/2010/main" val="4282569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C783B7F-DED4-4EDF-86F0-FE260C1E2BC9}" type="datetimeFigureOut">
              <a:rPr lang="en-GB" smtClean="0"/>
              <a:t>06/07/2020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1A11E0-AC24-4474-8C4B-B788C4D02659}" type="slidenum">
              <a:rPr lang="en-GB" smtClean="0"/>
              <a:t>‹#›</a:t>
            </a:fld>
            <a:endParaRPr lang="en-GB"/>
          </a:p>
        </p:txBody>
      </p:sp>
    </p:spTree>
    <p:extLst>
      <p:ext uri="{BB962C8B-B14F-4D97-AF65-F5344CB8AC3E}">
        <p14:creationId xmlns:p14="http://schemas.microsoft.com/office/powerpoint/2010/main" val="3238874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C783B7F-DED4-4EDF-86F0-FE260C1E2BC9}" type="datetimeFigureOut">
              <a:rPr lang="en-GB" smtClean="0"/>
              <a:t>06/07/2020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E1A11E0-AC24-4474-8C4B-B788C4D02659}" type="slidenum">
              <a:rPr lang="en-GB" smtClean="0"/>
              <a:t>‹#›</a:t>
            </a:fld>
            <a:endParaRPr lang="en-GB"/>
          </a:p>
        </p:txBody>
      </p:sp>
    </p:spTree>
    <p:extLst>
      <p:ext uri="{BB962C8B-B14F-4D97-AF65-F5344CB8AC3E}">
        <p14:creationId xmlns:p14="http://schemas.microsoft.com/office/powerpoint/2010/main" val="1219892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C783B7F-DED4-4EDF-86F0-FE260C1E2BC9}" type="datetimeFigureOut">
              <a:rPr lang="en-GB" smtClean="0"/>
              <a:t>06/07/2020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E1A11E0-AC24-4474-8C4B-B788C4D02659}" type="slidenum">
              <a:rPr lang="en-GB" smtClean="0"/>
              <a:t>‹#›</a:t>
            </a:fld>
            <a:endParaRPr lang="en-GB"/>
          </a:p>
        </p:txBody>
      </p:sp>
    </p:spTree>
    <p:extLst>
      <p:ext uri="{BB962C8B-B14F-4D97-AF65-F5344CB8AC3E}">
        <p14:creationId xmlns:p14="http://schemas.microsoft.com/office/powerpoint/2010/main" val="770338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783B7F-DED4-4EDF-86F0-FE260C1E2BC9}" type="datetimeFigureOut">
              <a:rPr lang="en-GB" smtClean="0"/>
              <a:t>06/07/2020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E1A11E0-AC24-4474-8C4B-B788C4D02659}" type="slidenum">
              <a:rPr lang="en-GB" smtClean="0"/>
              <a:t>‹#›</a:t>
            </a:fld>
            <a:endParaRPr lang="en-GB"/>
          </a:p>
        </p:txBody>
      </p:sp>
    </p:spTree>
    <p:extLst>
      <p:ext uri="{BB962C8B-B14F-4D97-AF65-F5344CB8AC3E}">
        <p14:creationId xmlns:p14="http://schemas.microsoft.com/office/powerpoint/2010/main" val="1149451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C783B7F-DED4-4EDF-86F0-FE260C1E2BC9}" type="datetimeFigureOut">
              <a:rPr lang="en-GB" smtClean="0"/>
              <a:t>06/07/2020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1A11E0-AC24-4474-8C4B-B788C4D02659}" type="slidenum">
              <a:rPr lang="en-GB" smtClean="0"/>
              <a:t>‹#›</a:t>
            </a:fld>
            <a:endParaRPr lang="en-GB"/>
          </a:p>
        </p:txBody>
      </p:sp>
    </p:spTree>
    <p:extLst>
      <p:ext uri="{BB962C8B-B14F-4D97-AF65-F5344CB8AC3E}">
        <p14:creationId xmlns:p14="http://schemas.microsoft.com/office/powerpoint/2010/main" val="142076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C783B7F-DED4-4EDF-86F0-FE260C1E2BC9}" type="datetimeFigureOut">
              <a:rPr lang="en-GB" smtClean="0"/>
              <a:t>06/07/2020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1A11E0-AC24-4474-8C4B-B788C4D02659}" type="slidenum">
              <a:rPr lang="en-GB" smtClean="0"/>
              <a:t>‹#›</a:t>
            </a:fld>
            <a:endParaRPr lang="en-GB"/>
          </a:p>
        </p:txBody>
      </p:sp>
    </p:spTree>
    <p:extLst>
      <p:ext uri="{BB962C8B-B14F-4D97-AF65-F5344CB8AC3E}">
        <p14:creationId xmlns:p14="http://schemas.microsoft.com/office/powerpoint/2010/main" val="1635325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783B7F-DED4-4EDF-86F0-FE260C1E2BC9}" type="datetimeFigureOut">
              <a:rPr lang="en-GB" smtClean="0"/>
              <a:t>06/07/2020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1A11E0-AC24-4474-8C4B-B788C4D02659}" type="slidenum">
              <a:rPr lang="en-GB" smtClean="0"/>
              <a:t>‹#›</a:t>
            </a:fld>
            <a:endParaRPr lang="en-GB"/>
          </a:p>
        </p:txBody>
      </p:sp>
    </p:spTree>
    <p:extLst>
      <p:ext uri="{BB962C8B-B14F-4D97-AF65-F5344CB8AC3E}">
        <p14:creationId xmlns:p14="http://schemas.microsoft.com/office/powerpoint/2010/main" val="400740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E05AA11-AA72-4406-9381-C148D9CA9F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2059" y="0"/>
            <a:ext cx="4307881" cy="6858000"/>
          </a:xfrm>
          <a:prstGeom prst="rect">
            <a:avLst/>
          </a:prstGeom>
        </p:spPr>
      </p:pic>
      <p:sp>
        <p:nvSpPr>
          <p:cNvPr id="2" name="Title 1"/>
          <p:cNvSpPr>
            <a:spLocks noGrp="1"/>
          </p:cNvSpPr>
          <p:nvPr>
            <p:ph type="ctrTitle"/>
          </p:nvPr>
        </p:nvSpPr>
        <p:spPr/>
        <p:txBody>
          <a:bodyPr/>
          <a:lstStyle/>
          <a:p>
            <a:r>
              <a:rPr lang="en-GB" dirty="0">
                <a:solidFill>
                  <a:schemeClr val="bg1"/>
                </a:solidFill>
              </a:rPr>
              <a:t>Ethics and the Dark Side</a:t>
            </a:r>
          </a:p>
        </p:txBody>
      </p:sp>
      <p:sp>
        <p:nvSpPr>
          <p:cNvPr id="3" name="Subtitle 2"/>
          <p:cNvSpPr>
            <a:spLocks noGrp="1"/>
          </p:cNvSpPr>
          <p:nvPr>
            <p:ph type="subTitle" idx="1"/>
          </p:nvPr>
        </p:nvSpPr>
        <p:spPr/>
        <p:txBody>
          <a:bodyPr/>
          <a:lstStyle/>
          <a:p>
            <a:r>
              <a:rPr lang="en-GB" dirty="0">
                <a:solidFill>
                  <a:schemeClr val="bg1"/>
                </a:solidFill>
              </a:rPr>
              <a:t>Science, the academic game, and cheating</a:t>
            </a:r>
          </a:p>
        </p:txBody>
      </p:sp>
    </p:spTree>
    <p:extLst>
      <p:ext uri="{BB962C8B-B14F-4D97-AF65-F5344CB8AC3E}">
        <p14:creationId xmlns:p14="http://schemas.microsoft.com/office/powerpoint/2010/main" val="2505221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16789-C9C8-440D-9C2C-74825A6616DB}"/>
              </a:ext>
            </a:extLst>
          </p:cNvPr>
          <p:cNvSpPr>
            <a:spLocks noGrp="1"/>
          </p:cNvSpPr>
          <p:nvPr>
            <p:ph type="title"/>
          </p:nvPr>
        </p:nvSpPr>
        <p:spPr/>
        <p:txBody>
          <a:bodyPr/>
          <a:lstStyle/>
          <a:p>
            <a:r>
              <a:rPr lang="en-GB" dirty="0"/>
              <a:t>QCPs</a:t>
            </a:r>
            <a:endParaRPr lang="nl-NL" dirty="0"/>
          </a:p>
        </p:txBody>
      </p:sp>
      <p:sp>
        <p:nvSpPr>
          <p:cNvPr id="3" name="Content Placeholder 2">
            <a:extLst>
              <a:ext uri="{FF2B5EF4-FFF2-40B4-BE49-F238E27FC236}">
                <a16:creationId xmlns:a16="http://schemas.microsoft.com/office/drawing/2014/main" id="{0551588C-4A54-43F5-86DB-A2F60A8B2E9A}"/>
              </a:ext>
            </a:extLst>
          </p:cNvPr>
          <p:cNvSpPr>
            <a:spLocks noGrp="1"/>
          </p:cNvSpPr>
          <p:nvPr>
            <p:ph idx="1"/>
          </p:nvPr>
        </p:nvSpPr>
        <p:spPr/>
        <p:txBody>
          <a:bodyPr/>
          <a:lstStyle/>
          <a:p>
            <a:r>
              <a:rPr lang="en-GB" dirty="0"/>
              <a:t>QCPs are forms of exploitation and intellectual theft</a:t>
            </a:r>
          </a:p>
          <a:p>
            <a:r>
              <a:rPr lang="en-GB" dirty="0"/>
              <a:t>Questionable authorship practices</a:t>
            </a:r>
          </a:p>
          <a:p>
            <a:pPr lvl="1"/>
            <a:r>
              <a:rPr lang="en-GB" dirty="0"/>
              <a:t>Ghost authors (someone should be an author but isn’t)</a:t>
            </a:r>
          </a:p>
          <a:p>
            <a:pPr lvl="1"/>
            <a:r>
              <a:rPr lang="en-GB" dirty="0"/>
              <a:t>Guest authors (someone shouldn’t be an author but is)</a:t>
            </a:r>
          </a:p>
          <a:p>
            <a:r>
              <a:rPr lang="en-GB" dirty="0"/>
              <a:t>The tyranny of the incompetent</a:t>
            </a:r>
          </a:p>
          <a:p>
            <a:pPr lvl="1"/>
            <a:r>
              <a:rPr lang="en-GB" dirty="0"/>
              <a:t>Coercion: making other people do your work</a:t>
            </a:r>
          </a:p>
          <a:p>
            <a:r>
              <a:rPr lang="en-GB" dirty="0"/>
              <a:t>Stealing credit: plagiarism in the broader sense</a:t>
            </a:r>
          </a:p>
          <a:p>
            <a:endParaRPr lang="en-GB" dirty="0"/>
          </a:p>
        </p:txBody>
      </p:sp>
      <p:pic>
        <p:nvPicPr>
          <p:cNvPr id="5" name="Picture 4">
            <a:extLst>
              <a:ext uri="{FF2B5EF4-FFF2-40B4-BE49-F238E27FC236}">
                <a16:creationId xmlns:a16="http://schemas.microsoft.com/office/drawing/2014/main" id="{F8700683-6BFA-4183-B63B-C6DE509B91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47401" y="0"/>
            <a:ext cx="3144599" cy="6858000"/>
          </a:xfrm>
          <a:prstGeom prst="rect">
            <a:avLst/>
          </a:prstGeom>
        </p:spPr>
      </p:pic>
    </p:spTree>
    <p:extLst>
      <p:ext uri="{BB962C8B-B14F-4D97-AF65-F5344CB8AC3E}">
        <p14:creationId xmlns:p14="http://schemas.microsoft.com/office/powerpoint/2010/main" val="2953202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16789-C9C8-440D-9C2C-74825A6616DB}"/>
              </a:ext>
            </a:extLst>
          </p:cNvPr>
          <p:cNvSpPr>
            <a:spLocks noGrp="1"/>
          </p:cNvSpPr>
          <p:nvPr>
            <p:ph type="title"/>
          </p:nvPr>
        </p:nvSpPr>
        <p:spPr/>
        <p:txBody>
          <a:bodyPr/>
          <a:lstStyle/>
          <a:p>
            <a:r>
              <a:rPr lang="en-GB" dirty="0"/>
              <a:t>QCPs</a:t>
            </a:r>
            <a:endParaRPr lang="nl-NL" dirty="0"/>
          </a:p>
        </p:txBody>
      </p:sp>
      <p:sp>
        <p:nvSpPr>
          <p:cNvPr id="3" name="Content Placeholder 2">
            <a:extLst>
              <a:ext uri="{FF2B5EF4-FFF2-40B4-BE49-F238E27FC236}">
                <a16:creationId xmlns:a16="http://schemas.microsoft.com/office/drawing/2014/main" id="{0551588C-4A54-43F5-86DB-A2F60A8B2E9A}"/>
              </a:ext>
            </a:extLst>
          </p:cNvPr>
          <p:cNvSpPr>
            <a:spLocks noGrp="1"/>
          </p:cNvSpPr>
          <p:nvPr>
            <p:ph idx="1"/>
          </p:nvPr>
        </p:nvSpPr>
        <p:spPr/>
        <p:txBody>
          <a:bodyPr/>
          <a:lstStyle/>
          <a:p>
            <a:r>
              <a:rPr lang="en-GB" dirty="0"/>
              <a:t>Exposés of common dirty tricks in QCPs involving students, written by Brian Martin</a:t>
            </a:r>
          </a:p>
          <a:p>
            <a:pPr lvl="1"/>
            <a:r>
              <a:rPr lang="en-GB" dirty="0"/>
              <a:t>Martin (2016). </a:t>
            </a:r>
            <a:r>
              <a:rPr lang="en-GB" i="1" dirty="0"/>
              <a:t>Plagiarism, misrepresentation, and exploitation by established professionals: power and tactics</a:t>
            </a:r>
          </a:p>
          <a:p>
            <a:pPr lvl="1"/>
            <a:r>
              <a:rPr lang="en-GB" i="1" dirty="0"/>
              <a:t>Martin (2013). Countering Supervisor Exploitation</a:t>
            </a:r>
          </a:p>
          <a:p>
            <a:endParaRPr lang="en-GB" i="1" dirty="0"/>
          </a:p>
        </p:txBody>
      </p:sp>
      <p:pic>
        <p:nvPicPr>
          <p:cNvPr id="5" name="Picture 4">
            <a:extLst>
              <a:ext uri="{FF2B5EF4-FFF2-40B4-BE49-F238E27FC236}">
                <a16:creationId xmlns:a16="http://schemas.microsoft.com/office/drawing/2014/main" id="{F8700683-6BFA-4183-B63B-C6DE509B91D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54896" y="0"/>
            <a:ext cx="837104" cy="1825625"/>
          </a:xfrm>
          <a:prstGeom prst="rect">
            <a:avLst/>
          </a:prstGeom>
        </p:spPr>
      </p:pic>
    </p:spTree>
    <p:extLst>
      <p:ext uri="{BB962C8B-B14F-4D97-AF65-F5344CB8AC3E}">
        <p14:creationId xmlns:p14="http://schemas.microsoft.com/office/powerpoint/2010/main" val="3873890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16789-C9C8-440D-9C2C-74825A6616DB}"/>
              </a:ext>
            </a:extLst>
          </p:cNvPr>
          <p:cNvSpPr>
            <a:spLocks noGrp="1"/>
          </p:cNvSpPr>
          <p:nvPr>
            <p:ph type="title"/>
          </p:nvPr>
        </p:nvSpPr>
        <p:spPr/>
        <p:txBody>
          <a:bodyPr>
            <a:normAutofit/>
          </a:bodyPr>
          <a:lstStyle/>
          <a:p>
            <a:r>
              <a:rPr lang="en-GB" sz="4000" dirty="0"/>
              <a:t>Martin (2013), Countering Supervisor Exploitation</a:t>
            </a:r>
            <a:endParaRPr lang="nl-NL" sz="4000" dirty="0"/>
          </a:p>
        </p:txBody>
      </p:sp>
      <p:sp>
        <p:nvSpPr>
          <p:cNvPr id="3" name="Content Placeholder 2">
            <a:extLst>
              <a:ext uri="{FF2B5EF4-FFF2-40B4-BE49-F238E27FC236}">
                <a16:creationId xmlns:a16="http://schemas.microsoft.com/office/drawing/2014/main" id="{0551588C-4A54-43F5-86DB-A2F60A8B2E9A}"/>
              </a:ext>
            </a:extLst>
          </p:cNvPr>
          <p:cNvSpPr>
            <a:spLocks noGrp="1"/>
          </p:cNvSpPr>
          <p:nvPr>
            <p:ph idx="1"/>
          </p:nvPr>
        </p:nvSpPr>
        <p:spPr/>
        <p:txBody>
          <a:bodyPr/>
          <a:lstStyle/>
          <a:p>
            <a:r>
              <a:rPr lang="en-GB" i="1" dirty="0"/>
              <a:t>“Some academic supervisors take undue credit for the work of their research students, causing damage to their careers and morale. Students should consider whether to acquiesce, leave, complain or resist. Students should be prepared for supervisor tactics of </a:t>
            </a:r>
            <a:r>
              <a:rPr lang="en-GB" b="1" i="1" dirty="0">
                <a:solidFill>
                  <a:srgbClr val="FF0000"/>
                </a:solidFill>
              </a:rPr>
              <a:t>cover-up, devaluation, reinterpretation, official channels, and intimidation</a:t>
            </a:r>
            <a:r>
              <a:rPr lang="en-GB" i="1" dirty="0"/>
              <a:t>. Options for addressing exploitation include prevention, negotiation, building support, and exposure.”</a:t>
            </a:r>
            <a:br>
              <a:rPr lang="en-GB" dirty="0"/>
            </a:br>
            <a:endParaRPr lang="en-GB" i="1" dirty="0"/>
          </a:p>
        </p:txBody>
      </p:sp>
      <p:pic>
        <p:nvPicPr>
          <p:cNvPr id="5" name="Picture 4">
            <a:extLst>
              <a:ext uri="{FF2B5EF4-FFF2-40B4-BE49-F238E27FC236}">
                <a16:creationId xmlns:a16="http://schemas.microsoft.com/office/drawing/2014/main" id="{F8700683-6BFA-4183-B63B-C6DE509B91D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54896" y="0"/>
            <a:ext cx="837104" cy="1825625"/>
          </a:xfrm>
          <a:prstGeom prst="rect">
            <a:avLst/>
          </a:prstGeom>
        </p:spPr>
      </p:pic>
    </p:spTree>
    <p:extLst>
      <p:ext uri="{BB962C8B-B14F-4D97-AF65-F5344CB8AC3E}">
        <p14:creationId xmlns:p14="http://schemas.microsoft.com/office/powerpoint/2010/main" val="4062739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16789-C9C8-440D-9C2C-74825A6616DB}"/>
              </a:ext>
            </a:extLst>
          </p:cNvPr>
          <p:cNvSpPr>
            <a:spLocks noGrp="1"/>
          </p:cNvSpPr>
          <p:nvPr>
            <p:ph type="title"/>
          </p:nvPr>
        </p:nvSpPr>
        <p:spPr/>
        <p:txBody>
          <a:bodyPr>
            <a:normAutofit/>
          </a:bodyPr>
          <a:lstStyle/>
          <a:p>
            <a:r>
              <a:rPr lang="en-GB" sz="4000" dirty="0"/>
              <a:t>Martin (2013), Countering Supervisor Exploitation</a:t>
            </a:r>
            <a:endParaRPr lang="nl-NL" sz="4000" dirty="0"/>
          </a:p>
        </p:txBody>
      </p:sp>
      <p:sp>
        <p:nvSpPr>
          <p:cNvPr id="3" name="Content Placeholder 2">
            <a:extLst>
              <a:ext uri="{FF2B5EF4-FFF2-40B4-BE49-F238E27FC236}">
                <a16:creationId xmlns:a16="http://schemas.microsoft.com/office/drawing/2014/main" id="{0551588C-4A54-43F5-86DB-A2F60A8B2E9A}"/>
              </a:ext>
            </a:extLst>
          </p:cNvPr>
          <p:cNvSpPr>
            <a:spLocks noGrp="1"/>
          </p:cNvSpPr>
          <p:nvPr>
            <p:ph idx="1"/>
          </p:nvPr>
        </p:nvSpPr>
        <p:spPr/>
        <p:txBody>
          <a:bodyPr/>
          <a:lstStyle/>
          <a:p>
            <a:r>
              <a:rPr lang="en-GB" i="1" dirty="0"/>
              <a:t>Fran was a PhD student in a research team. She</a:t>
            </a:r>
            <a:br>
              <a:rPr lang="en-GB" i="1" dirty="0"/>
            </a:br>
            <a:r>
              <a:rPr lang="en-GB" i="1" dirty="0"/>
              <a:t>became highly productive but was distressed that</a:t>
            </a:r>
            <a:br>
              <a:rPr lang="en-GB" i="1" dirty="0"/>
            </a:br>
            <a:r>
              <a:rPr lang="en-GB" i="1" dirty="0"/>
              <a:t>she had to share credit with non-contributors.</a:t>
            </a:r>
            <a:br>
              <a:rPr lang="en-GB" i="1" dirty="0"/>
            </a:br>
            <a:r>
              <a:rPr lang="en-GB" i="1" dirty="0"/>
              <a:t>Her supervisor put his name on every paper,</a:t>
            </a:r>
            <a:br>
              <a:rPr lang="en-GB" i="1" dirty="0"/>
            </a:br>
            <a:r>
              <a:rPr lang="en-GB" i="1" dirty="0"/>
              <a:t>even when she had done 90% of the work, and</a:t>
            </a:r>
            <a:br>
              <a:rPr lang="en-GB" i="1" dirty="0"/>
            </a:br>
            <a:r>
              <a:rPr lang="en-GB" i="1" dirty="0"/>
              <a:t>often her supervisor added one or two other</a:t>
            </a:r>
            <a:br>
              <a:rPr lang="en-GB" i="1" dirty="0"/>
            </a:br>
            <a:r>
              <a:rPr lang="en-GB" i="1" dirty="0"/>
              <a:t>names. In one case she had never heard of her</a:t>
            </a:r>
            <a:br>
              <a:rPr lang="en-GB" i="1" dirty="0"/>
            </a:br>
            <a:r>
              <a:rPr lang="en-GB" i="1" dirty="0"/>
              <a:t>nominal co-author.</a:t>
            </a:r>
          </a:p>
        </p:txBody>
      </p:sp>
      <p:pic>
        <p:nvPicPr>
          <p:cNvPr id="5" name="Picture 4">
            <a:extLst>
              <a:ext uri="{FF2B5EF4-FFF2-40B4-BE49-F238E27FC236}">
                <a16:creationId xmlns:a16="http://schemas.microsoft.com/office/drawing/2014/main" id="{F8700683-6BFA-4183-B63B-C6DE509B91D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54896" y="0"/>
            <a:ext cx="837104" cy="1825625"/>
          </a:xfrm>
          <a:prstGeom prst="rect">
            <a:avLst/>
          </a:prstGeom>
        </p:spPr>
      </p:pic>
    </p:spTree>
    <p:extLst>
      <p:ext uri="{BB962C8B-B14F-4D97-AF65-F5344CB8AC3E}">
        <p14:creationId xmlns:p14="http://schemas.microsoft.com/office/powerpoint/2010/main" val="149407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16789-C9C8-440D-9C2C-74825A6616DB}"/>
              </a:ext>
            </a:extLst>
          </p:cNvPr>
          <p:cNvSpPr>
            <a:spLocks noGrp="1"/>
          </p:cNvSpPr>
          <p:nvPr>
            <p:ph type="title"/>
          </p:nvPr>
        </p:nvSpPr>
        <p:spPr/>
        <p:txBody>
          <a:bodyPr>
            <a:normAutofit/>
          </a:bodyPr>
          <a:lstStyle/>
          <a:p>
            <a:r>
              <a:rPr lang="en-GB" sz="4000" dirty="0"/>
              <a:t>Martin (2013), Countering Supervisor Exploitation</a:t>
            </a:r>
            <a:endParaRPr lang="nl-NL" sz="4000" dirty="0"/>
          </a:p>
        </p:txBody>
      </p:sp>
      <p:sp>
        <p:nvSpPr>
          <p:cNvPr id="3" name="Content Placeholder 2">
            <a:extLst>
              <a:ext uri="{FF2B5EF4-FFF2-40B4-BE49-F238E27FC236}">
                <a16:creationId xmlns:a16="http://schemas.microsoft.com/office/drawing/2014/main" id="{0551588C-4A54-43F5-86DB-A2F60A8B2E9A}"/>
              </a:ext>
            </a:extLst>
          </p:cNvPr>
          <p:cNvSpPr>
            <a:spLocks noGrp="1"/>
          </p:cNvSpPr>
          <p:nvPr>
            <p:ph idx="1"/>
          </p:nvPr>
        </p:nvSpPr>
        <p:spPr/>
        <p:txBody>
          <a:bodyPr/>
          <a:lstStyle/>
          <a:p>
            <a:r>
              <a:rPr lang="en-GB" i="1" dirty="0"/>
              <a:t>Peter, a PhD student, made a discovery, which</a:t>
            </a:r>
            <a:br>
              <a:rPr lang="en-GB" i="1" dirty="0"/>
            </a:br>
            <a:r>
              <a:rPr lang="en-GB" i="1" dirty="0"/>
              <a:t>he eagerly shared with his supervisor. Six</a:t>
            </a:r>
            <a:br>
              <a:rPr lang="en-GB" i="1" dirty="0"/>
            </a:br>
            <a:r>
              <a:rPr lang="en-GB" i="1" dirty="0"/>
              <a:t>months later, his excitement turned to dismay</a:t>
            </a:r>
            <a:br>
              <a:rPr lang="en-GB" i="1" dirty="0"/>
            </a:br>
            <a:r>
              <a:rPr lang="en-GB" i="1" dirty="0"/>
              <a:t>and disgust when he spotted a recent article. His</a:t>
            </a:r>
            <a:br>
              <a:rPr lang="en-GB" i="1" dirty="0"/>
            </a:br>
            <a:r>
              <a:rPr lang="en-GB" i="1" dirty="0"/>
              <a:t>supervisor had published the results without</a:t>
            </a:r>
            <a:br>
              <a:rPr lang="en-GB" i="1" dirty="0"/>
            </a:br>
            <a:r>
              <a:rPr lang="en-GB" i="1" dirty="0"/>
              <a:t>even mentioning Peter's role. </a:t>
            </a:r>
          </a:p>
        </p:txBody>
      </p:sp>
      <p:pic>
        <p:nvPicPr>
          <p:cNvPr id="5" name="Picture 4">
            <a:extLst>
              <a:ext uri="{FF2B5EF4-FFF2-40B4-BE49-F238E27FC236}">
                <a16:creationId xmlns:a16="http://schemas.microsoft.com/office/drawing/2014/main" id="{F8700683-6BFA-4183-B63B-C6DE509B91D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54896" y="0"/>
            <a:ext cx="837104" cy="1825625"/>
          </a:xfrm>
          <a:prstGeom prst="rect">
            <a:avLst/>
          </a:prstGeom>
        </p:spPr>
      </p:pic>
    </p:spTree>
    <p:extLst>
      <p:ext uri="{BB962C8B-B14F-4D97-AF65-F5344CB8AC3E}">
        <p14:creationId xmlns:p14="http://schemas.microsoft.com/office/powerpoint/2010/main" val="29330970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16789-C9C8-440D-9C2C-74825A6616DB}"/>
              </a:ext>
            </a:extLst>
          </p:cNvPr>
          <p:cNvSpPr>
            <a:spLocks noGrp="1"/>
          </p:cNvSpPr>
          <p:nvPr>
            <p:ph type="title"/>
          </p:nvPr>
        </p:nvSpPr>
        <p:spPr/>
        <p:txBody>
          <a:bodyPr>
            <a:normAutofit/>
          </a:bodyPr>
          <a:lstStyle/>
          <a:p>
            <a:r>
              <a:rPr lang="en-GB" sz="4000" dirty="0"/>
              <a:t>Martin (2013), Countering Supervisor Exploitation</a:t>
            </a:r>
            <a:endParaRPr lang="nl-NL" sz="4000" dirty="0"/>
          </a:p>
        </p:txBody>
      </p:sp>
      <p:sp>
        <p:nvSpPr>
          <p:cNvPr id="3" name="Content Placeholder 2">
            <a:extLst>
              <a:ext uri="{FF2B5EF4-FFF2-40B4-BE49-F238E27FC236}">
                <a16:creationId xmlns:a16="http://schemas.microsoft.com/office/drawing/2014/main" id="{0551588C-4A54-43F5-86DB-A2F60A8B2E9A}"/>
              </a:ext>
            </a:extLst>
          </p:cNvPr>
          <p:cNvSpPr>
            <a:spLocks noGrp="1"/>
          </p:cNvSpPr>
          <p:nvPr>
            <p:ph idx="1"/>
          </p:nvPr>
        </p:nvSpPr>
        <p:spPr/>
        <p:txBody>
          <a:bodyPr/>
          <a:lstStyle/>
          <a:p>
            <a:r>
              <a:rPr lang="en-GB" i="1" dirty="0"/>
              <a:t>Selena was preparing a postdoc application and</a:t>
            </a:r>
            <a:br>
              <a:rPr lang="en-GB" i="1" dirty="0"/>
            </a:br>
            <a:r>
              <a:rPr lang="en-GB" i="1" dirty="0"/>
              <a:t>obtained some useful feedback from her</a:t>
            </a:r>
            <a:br>
              <a:rPr lang="en-GB" i="1" dirty="0"/>
            </a:br>
            <a:r>
              <a:rPr lang="en-GB" i="1" dirty="0"/>
              <a:t>supervisor. She was startled, however, when he</a:t>
            </a:r>
            <a:br>
              <a:rPr lang="en-GB" i="1" dirty="0"/>
            </a:br>
            <a:r>
              <a:rPr lang="en-GB" i="1" dirty="0"/>
              <a:t>told her that he had put in a grant application in</a:t>
            </a:r>
            <a:br>
              <a:rPr lang="en-GB" i="1" dirty="0"/>
            </a:br>
            <a:r>
              <a:rPr lang="en-GB" i="1" dirty="0"/>
              <a:t>exactly the same area, with the same plan and</a:t>
            </a:r>
            <a:br>
              <a:rPr lang="en-GB" i="1" dirty="0"/>
            </a:br>
            <a:r>
              <a:rPr lang="en-GB" i="1" dirty="0"/>
              <a:t>hypotheses, in collaboration with a colleague. He</a:t>
            </a:r>
            <a:br>
              <a:rPr lang="en-GB" i="1" dirty="0"/>
            </a:br>
            <a:r>
              <a:rPr lang="en-GB" i="1" dirty="0"/>
              <a:t>had never before done research in this area. </a:t>
            </a:r>
          </a:p>
        </p:txBody>
      </p:sp>
      <p:pic>
        <p:nvPicPr>
          <p:cNvPr id="5" name="Picture 4">
            <a:extLst>
              <a:ext uri="{FF2B5EF4-FFF2-40B4-BE49-F238E27FC236}">
                <a16:creationId xmlns:a16="http://schemas.microsoft.com/office/drawing/2014/main" id="{F8700683-6BFA-4183-B63B-C6DE509B91D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54896" y="0"/>
            <a:ext cx="837104" cy="1825625"/>
          </a:xfrm>
          <a:prstGeom prst="rect">
            <a:avLst/>
          </a:prstGeom>
        </p:spPr>
      </p:pic>
    </p:spTree>
    <p:extLst>
      <p:ext uri="{BB962C8B-B14F-4D97-AF65-F5344CB8AC3E}">
        <p14:creationId xmlns:p14="http://schemas.microsoft.com/office/powerpoint/2010/main" val="36298285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16789-C9C8-440D-9C2C-74825A6616DB}"/>
              </a:ext>
            </a:extLst>
          </p:cNvPr>
          <p:cNvSpPr>
            <a:spLocks noGrp="1"/>
          </p:cNvSpPr>
          <p:nvPr>
            <p:ph type="title"/>
          </p:nvPr>
        </p:nvSpPr>
        <p:spPr/>
        <p:txBody>
          <a:bodyPr>
            <a:normAutofit/>
          </a:bodyPr>
          <a:lstStyle/>
          <a:p>
            <a:r>
              <a:rPr lang="en-GB" sz="4000" dirty="0"/>
              <a:t>Martin (2013), Countering Supervisor Exploitation</a:t>
            </a:r>
            <a:endParaRPr lang="nl-NL" sz="4000" dirty="0"/>
          </a:p>
        </p:txBody>
      </p:sp>
      <p:sp>
        <p:nvSpPr>
          <p:cNvPr id="3" name="Content Placeholder 2">
            <a:extLst>
              <a:ext uri="{FF2B5EF4-FFF2-40B4-BE49-F238E27FC236}">
                <a16:creationId xmlns:a16="http://schemas.microsoft.com/office/drawing/2014/main" id="{0551588C-4A54-43F5-86DB-A2F60A8B2E9A}"/>
              </a:ext>
            </a:extLst>
          </p:cNvPr>
          <p:cNvSpPr>
            <a:spLocks noGrp="1"/>
          </p:cNvSpPr>
          <p:nvPr>
            <p:ph idx="1"/>
          </p:nvPr>
        </p:nvSpPr>
        <p:spPr/>
        <p:txBody>
          <a:bodyPr>
            <a:normAutofit/>
          </a:bodyPr>
          <a:lstStyle/>
          <a:p>
            <a:r>
              <a:rPr lang="en-GB" i="1" dirty="0"/>
              <a:t>“These are examples of exploitation by academic supervisors.</a:t>
            </a:r>
            <a:br>
              <a:rPr lang="en-GB" i="1" dirty="0"/>
            </a:br>
            <a:r>
              <a:rPr lang="en-GB" i="1" dirty="0"/>
              <a:t>The supervisors </a:t>
            </a:r>
            <a:r>
              <a:rPr lang="en-GB" b="1" i="1" dirty="0">
                <a:solidFill>
                  <a:srgbClr val="FF0000"/>
                </a:solidFill>
              </a:rPr>
              <a:t>took credit for their students' ideas and</a:t>
            </a:r>
            <a:br>
              <a:rPr lang="en-GB" b="1" i="1" dirty="0">
                <a:solidFill>
                  <a:srgbClr val="FF0000"/>
                </a:solidFill>
              </a:rPr>
            </a:br>
            <a:r>
              <a:rPr lang="en-GB" b="1" i="1" dirty="0">
                <a:solidFill>
                  <a:srgbClr val="FF0000"/>
                </a:solidFill>
              </a:rPr>
              <a:t>research work</a:t>
            </a:r>
            <a:r>
              <a:rPr lang="en-GB" i="1" dirty="0"/>
              <a:t>, sometimes sharing the credit further with</a:t>
            </a:r>
            <a:br>
              <a:rPr lang="en-GB" i="1" dirty="0"/>
            </a:br>
            <a:r>
              <a:rPr lang="en-GB" i="1" dirty="0"/>
              <a:t>others in what is called gift authorship or honorary</a:t>
            </a:r>
            <a:br>
              <a:rPr lang="en-GB" i="1" dirty="0"/>
            </a:br>
            <a:r>
              <a:rPr lang="en-GB" i="1" dirty="0"/>
              <a:t>authorship, designed to curry favour with collaborators and</a:t>
            </a:r>
            <a:br>
              <a:rPr lang="en-GB" i="1" dirty="0"/>
            </a:br>
            <a:r>
              <a:rPr lang="en-GB" i="1" dirty="0"/>
              <a:t>patrons.[2] In this sort of exploitation, </a:t>
            </a:r>
            <a:r>
              <a:rPr lang="en-GB" b="1" i="1" dirty="0">
                <a:solidFill>
                  <a:srgbClr val="FF0000"/>
                </a:solidFill>
              </a:rPr>
              <a:t>the ideas and work of</a:t>
            </a:r>
            <a:br>
              <a:rPr lang="en-GB" b="1" i="1" dirty="0">
                <a:solidFill>
                  <a:srgbClr val="FF0000"/>
                </a:solidFill>
              </a:rPr>
            </a:br>
            <a:r>
              <a:rPr lang="en-GB" b="1" i="1" dirty="0">
                <a:solidFill>
                  <a:srgbClr val="FF0000"/>
                </a:solidFill>
              </a:rPr>
              <a:t>students and subordinates are expropriated to serve the</a:t>
            </a:r>
            <a:br>
              <a:rPr lang="en-GB" b="1" i="1" dirty="0">
                <a:solidFill>
                  <a:srgbClr val="FF0000"/>
                </a:solidFill>
              </a:rPr>
            </a:br>
            <a:r>
              <a:rPr lang="en-GB" b="1" i="1" dirty="0">
                <a:solidFill>
                  <a:srgbClr val="FF0000"/>
                </a:solidFill>
              </a:rPr>
              <a:t>supervisor's career and reputation.</a:t>
            </a:r>
            <a:r>
              <a:rPr lang="en-GB" i="1" dirty="0"/>
              <a:t>[...] Exploitation can be so highly entrenched in some academic cultures that it is treated as standard</a:t>
            </a:r>
            <a:br>
              <a:rPr lang="en-GB" i="1" dirty="0"/>
            </a:br>
            <a:r>
              <a:rPr lang="en-GB" i="1" dirty="0"/>
              <a:t>practice. It can be called institutionalised plagiarism.[3]</a:t>
            </a:r>
            <a:r>
              <a:rPr lang="en-GB" dirty="0"/>
              <a:t>”</a:t>
            </a:r>
            <a:endParaRPr lang="en-GB" i="1" dirty="0"/>
          </a:p>
        </p:txBody>
      </p:sp>
      <p:pic>
        <p:nvPicPr>
          <p:cNvPr id="5" name="Picture 4">
            <a:extLst>
              <a:ext uri="{FF2B5EF4-FFF2-40B4-BE49-F238E27FC236}">
                <a16:creationId xmlns:a16="http://schemas.microsoft.com/office/drawing/2014/main" id="{F8700683-6BFA-4183-B63B-C6DE509B91D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54896" y="0"/>
            <a:ext cx="837104" cy="1825625"/>
          </a:xfrm>
          <a:prstGeom prst="rect">
            <a:avLst/>
          </a:prstGeom>
        </p:spPr>
      </p:pic>
    </p:spTree>
    <p:extLst>
      <p:ext uri="{BB962C8B-B14F-4D97-AF65-F5344CB8AC3E}">
        <p14:creationId xmlns:p14="http://schemas.microsoft.com/office/powerpoint/2010/main" val="39618906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16789-C9C8-440D-9C2C-74825A6616DB}"/>
              </a:ext>
            </a:extLst>
          </p:cNvPr>
          <p:cNvSpPr>
            <a:spLocks noGrp="1"/>
          </p:cNvSpPr>
          <p:nvPr>
            <p:ph type="title"/>
          </p:nvPr>
        </p:nvSpPr>
        <p:spPr/>
        <p:txBody>
          <a:bodyPr>
            <a:normAutofit/>
          </a:bodyPr>
          <a:lstStyle/>
          <a:p>
            <a:r>
              <a:rPr lang="en-GB" sz="4000" dirty="0"/>
              <a:t>Martin (2013), Countering Supervisor Exploitation</a:t>
            </a:r>
            <a:endParaRPr lang="nl-NL" sz="4000" dirty="0"/>
          </a:p>
        </p:txBody>
      </p:sp>
      <p:sp>
        <p:nvSpPr>
          <p:cNvPr id="3" name="Content Placeholder 2">
            <a:extLst>
              <a:ext uri="{FF2B5EF4-FFF2-40B4-BE49-F238E27FC236}">
                <a16:creationId xmlns:a16="http://schemas.microsoft.com/office/drawing/2014/main" id="{0551588C-4A54-43F5-86DB-A2F60A8B2E9A}"/>
              </a:ext>
            </a:extLst>
          </p:cNvPr>
          <p:cNvSpPr>
            <a:spLocks noGrp="1"/>
          </p:cNvSpPr>
          <p:nvPr>
            <p:ph idx="1"/>
          </p:nvPr>
        </p:nvSpPr>
        <p:spPr/>
        <p:txBody>
          <a:bodyPr>
            <a:normAutofit/>
          </a:bodyPr>
          <a:lstStyle/>
          <a:p>
            <a:r>
              <a:rPr lang="en-GB" dirty="0"/>
              <a:t>Although you also have to keep the other side of the story in mind</a:t>
            </a:r>
          </a:p>
          <a:p>
            <a:pPr lvl="1"/>
            <a:r>
              <a:rPr lang="en-GB" dirty="0"/>
              <a:t>Students might forget/”forget” how much guidance they got</a:t>
            </a:r>
          </a:p>
          <a:p>
            <a:pPr lvl="1"/>
            <a:r>
              <a:rPr lang="en-GB" dirty="0"/>
              <a:t>Students could also steal ideas or findings</a:t>
            </a:r>
          </a:p>
        </p:txBody>
      </p:sp>
      <p:pic>
        <p:nvPicPr>
          <p:cNvPr id="5" name="Picture 4">
            <a:extLst>
              <a:ext uri="{FF2B5EF4-FFF2-40B4-BE49-F238E27FC236}">
                <a16:creationId xmlns:a16="http://schemas.microsoft.com/office/drawing/2014/main" id="{F8700683-6BFA-4183-B63B-C6DE509B91D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54896" y="0"/>
            <a:ext cx="837104" cy="1825625"/>
          </a:xfrm>
          <a:prstGeom prst="rect">
            <a:avLst/>
          </a:prstGeom>
        </p:spPr>
      </p:pic>
    </p:spTree>
    <p:extLst>
      <p:ext uri="{BB962C8B-B14F-4D97-AF65-F5344CB8AC3E}">
        <p14:creationId xmlns:p14="http://schemas.microsoft.com/office/powerpoint/2010/main" val="31113145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4F578-DB58-4A53-B2E9-265C466A2F01}"/>
              </a:ext>
            </a:extLst>
          </p:cNvPr>
          <p:cNvSpPr>
            <a:spLocks noGrp="1"/>
          </p:cNvSpPr>
          <p:nvPr>
            <p:ph type="title"/>
          </p:nvPr>
        </p:nvSpPr>
        <p:spPr/>
        <p:txBody>
          <a:bodyPr/>
          <a:lstStyle/>
          <a:p>
            <a:r>
              <a:rPr lang="en-GB" dirty="0"/>
              <a:t>QCPs</a:t>
            </a:r>
            <a:endParaRPr lang="nl-NL" dirty="0"/>
          </a:p>
        </p:txBody>
      </p:sp>
      <p:sp>
        <p:nvSpPr>
          <p:cNvPr id="3" name="Content Placeholder 2">
            <a:extLst>
              <a:ext uri="{FF2B5EF4-FFF2-40B4-BE49-F238E27FC236}">
                <a16:creationId xmlns:a16="http://schemas.microsoft.com/office/drawing/2014/main" id="{9AF44171-B5E9-4036-8880-276864221DB3}"/>
              </a:ext>
            </a:extLst>
          </p:cNvPr>
          <p:cNvSpPr>
            <a:spLocks noGrp="1"/>
          </p:cNvSpPr>
          <p:nvPr>
            <p:ph idx="1"/>
          </p:nvPr>
        </p:nvSpPr>
        <p:spPr>
          <a:xfrm>
            <a:off x="838200" y="1825625"/>
            <a:ext cx="10515600" cy="4351338"/>
          </a:xfrm>
        </p:spPr>
        <p:txBody>
          <a:bodyPr/>
          <a:lstStyle/>
          <a:p>
            <a:r>
              <a:rPr lang="en-GB" dirty="0"/>
              <a:t>QCPs create the </a:t>
            </a:r>
            <a:r>
              <a:rPr lang="en-GB" b="1" dirty="0">
                <a:solidFill>
                  <a:srgbClr val="FF0000"/>
                </a:solidFill>
              </a:rPr>
              <a:t>false appearance of merit</a:t>
            </a:r>
          </a:p>
          <a:p>
            <a:r>
              <a:rPr lang="en-GB" dirty="0"/>
              <a:t>This is a risk especially when metrics are used blindly</a:t>
            </a:r>
          </a:p>
          <a:p>
            <a:pPr lvl="1"/>
            <a:r>
              <a:rPr lang="en-GB" dirty="0"/>
              <a:t>E.g., “Look at all my publications!” – </a:t>
            </a:r>
            <a:r>
              <a:rPr lang="en-GB" i="1" dirty="0"/>
              <a:t>Think</a:t>
            </a:r>
            <a:r>
              <a:rPr lang="en-GB" dirty="0"/>
              <a:t>: what did you actually do?</a:t>
            </a:r>
          </a:p>
          <a:p>
            <a:r>
              <a:rPr lang="en-GB" dirty="0"/>
              <a:t>Beware </a:t>
            </a:r>
            <a:r>
              <a:rPr lang="en-GB" i="1" dirty="0"/>
              <a:t>research rats</a:t>
            </a:r>
            <a:r>
              <a:rPr lang="en-GB" dirty="0"/>
              <a:t> and </a:t>
            </a:r>
            <a:r>
              <a:rPr lang="en-GB" i="1" dirty="0"/>
              <a:t>sharks</a:t>
            </a:r>
          </a:p>
          <a:p>
            <a:pPr lvl="1"/>
            <a:r>
              <a:rPr lang="en-GB" dirty="0"/>
              <a:t>Rats will use you – the collaborator you don’t really need</a:t>
            </a:r>
          </a:p>
          <a:p>
            <a:pPr lvl="1"/>
            <a:r>
              <a:rPr lang="en-GB" dirty="0"/>
              <a:t>Sharks will eat you – the “boss” who knows how to squeeze you</a:t>
            </a:r>
          </a:p>
          <a:p>
            <a:r>
              <a:rPr lang="en-GB" dirty="0"/>
              <a:t>Take care especially in “sandpit” style events</a:t>
            </a:r>
          </a:p>
          <a:p>
            <a:r>
              <a:rPr lang="en-GB" dirty="0"/>
              <a:t>Be very critical: your time is valuable and you don’t owe it to anyone</a:t>
            </a:r>
          </a:p>
        </p:txBody>
      </p:sp>
      <p:pic>
        <p:nvPicPr>
          <p:cNvPr id="5" name="Picture 4">
            <a:extLst>
              <a:ext uri="{FF2B5EF4-FFF2-40B4-BE49-F238E27FC236}">
                <a16:creationId xmlns:a16="http://schemas.microsoft.com/office/drawing/2014/main" id="{041A7A54-47FD-4009-9D2C-8F4F4D2ADF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34743"/>
            <a:ext cx="1647721" cy="1018591"/>
          </a:xfrm>
          <a:prstGeom prst="rect">
            <a:avLst/>
          </a:prstGeom>
        </p:spPr>
      </p:pic>
      <p:pic>
        <p:nvPicPr>
          <p:cNvPr id="7" name="Picture 6">
            <a:extLst>
              <a:ext uri="{FF2B5EF4-FFF2-40B4-BE49-F238E27FC236}">
                <a16:creationId xmlns:a16="http://schemas.microsoft.com/office/drawing/2014/main" id="{46E79719-410A-49EF-80F5-F89C1EB526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10338318" y="3209731"/>
            <a:ext cx="1853682" cy="1853682"/>
          </a:xfrm>
          <a:prstGeom prst="rect">
            <a:avLst/>
          </a:prstGeom>
        </p:spPr>
      </p:pic>
    </p:spTree>
    <p:extLst>
      <p:ext uri="{BB962C8B-B14F-4D97-AF65-F5344CB8AC3E}">
        <p14:creationId xmlns:p14="http://schemas.microsoft.com/office/powerpoint/2010/main" val="39081127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00344-D3AC-487C-A25B-0739597DA213}"/>
              </a:ext>
            </a:extLst>
          </p:cNvPr>
          <p:cNvSpPr>
            <a:spLocks noGrp="1"/>
          </p:cNvSpPr>
          <p:nvPr>
            <p:ph type="title"/>
          </p:nvPr>
        </p:nvSpPr>
        <p:spPr/>
        <p:txBody>
          <a:bodyPr/>
          <a:lstStyle/>
          <a:p>
            <a:r>
              <a:rPr lang="en-GB" dirty="0"/>
              <a:t>Conclusion and what to do?</a:t>
            </a:r>
            <a:endParaRPr lang="nl-NL" dirty="0"/>
          </a:p>
        </p:txBody>
      </p:sp>
      <p:sp>
        <p:nvSpPr>
          <p:cNvPr id="3" name="Content Placeholder 2">
            <a:extLst>
              <a:ext uri="{FF2B5EF4-FFF2-40B4-BE49-F238E27FC236}">
                <a16:creationId xmlns:a16="http://schemas.microsoft.com/office/drawing/2014/main" id="{831F6355-4DCF-4CD4-970C-7D461EE48F97}"/>
              </a:ext>
            </a:extLst>
          </p:cNvPr>
          <p:cNvSpPr>
            <a:spLocks noGrp="1"/>
          </p:cNvSpPr>
          <p:nvPr>
            <p:ph idx="1"/>
          </p:nvPr>
        </p:nvSpPr>
        <p:spPr/>
        <p:txBody>
          <a:bodyPr>
            <a:normAutofit fontScale="92500" lnSpcReduction="10000"/>
          </a:bodyPr>
          <a:lstStyle/>
          <a:p>
            <a:r>
              <a:rPr lang="en-GB" dirty="0"/>
              <a:t>So: be aware of QRPs and QCPs as harmful forms of gamesmanship or cheating that fake actually doing science</a:t>
            </a:r>
          </a:p>
          <a:p>
            <a:r>
              <a:rPr lang="en-GB" dirty="0"/>
              <a:t>Think about what your view is: maybe you think they’re great and you would like to commit them as much as possible!</a:t>
            </a:r>
          </a:p>
          <a:p>
            <a:r>
              <a:rPr lang="en-GB" dirty="0"/>
              <a:t>What if you’re exposed to them?</a:t>
            </a:r>
          </a:p>
          <a:p>
            <a:pPr lvl="1"/>
            <a:r>
              <a:rPr lang="en-GB" dirty="0"/>
              <a:t>As a PhD student, it’s often about: pressure to use QRPs; being blamed to cover up supervisor incompetence; or being exploited to do involuntary/uncredited work</a:t>
            </a:r>
          </a:p>
          <a:p>
            <a:pPr lvl="1"/>
            <a:r>
              <a:rPr lang="en-GB" dirty="0">
                <a:sym typeface="Wingdings" panose="05000000000000000000" pitchFamily="2" charset="2"/>
              </a:rPr>
              <a:t> </a:t>
            </a:r>
            <a:r>
              <a:rPr lang="en-GB" dirty="0"/>
              <a:t>Research Office</a:t>
            </a:r>
          </a:p>
          <a:p>
            <a:r>
              <a:rPr lang="en-GB" dirty="0"/>
              <a:t>Build up informal knowledge ASAP</a:t>
            </a:r>
          </a:p>
          <a:p>
            <a:r>
              <a:rPr lang="en-GB" dirty="0"/>
              <a:t>Don’t </a:t>
            </a:r>
            <a:r>
              <a:rPr lang="en-GB"/>
              <a:t>get cynical: </a:t>
            </a:r>
            <a:r>
              <a:rPr lang="en-GB" dirty="0"/>
              <a:t>vote with your feet</a:t>
            </a:r>
          </a:p>
          <a:p>
            <a:pPr lvl="1"/>
            <a:r>
              <a:rPr lang="en-GB" dirty="0"/>
              <a:t>Carefully choose collaborators, groups, institutes</a:t>
            </a:r>
            <a:endParaRPr lang="nl-NL" dirty="0"/>
          </a:p>
        </p:txBody>
      </p:sp>
      <p:pic>
        <p:nvPicPr>
          <p:cNvPr id="5" name="Picture 4">
            <a:extLst>
              <a:ext uri="{FF2B5EF4-FFF2-40B4-BE49-F238E27FC236}">
                <a16:creationId xmlns:a16="http://schemas.microsoft.com/office/drawing/2014/main" id="{F9BAE313-7596-4F20-83E7-F25DDB1BE1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69957" y="5048554"/>
            <a:ext cx="4222043" cy="1809446"/>
          </a:xfrm>
          <a:prstGeom prst="rect">
            <a:avLst/>
          </a:prstGeom>
        </p:spPr>
      </p:pic>
    </p:spTree>
    <p:extLst>
      <p:ext uri="{BB962C8B-B14F-4D97-AF65-F5344CB8AC3E}">
        <p14:creationId xmlns:p14="http://schemas.microsoft.com/office/powerpoint/2010/main" val="3145227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solidFill>
              </a:rPr>
              <a:t>Ethics beyond copy-pasting</a:t>
            </a:r>
          </a:p>
        </p:txBody>
      </p:sp>
      <p:sp>
        <p:nvSpPr>
          <p:cNvPr id="3" name="Content Placeholder 2"/>
          <p:cNvSpPr>
            <a:spLocks noGrp="1"/>
          </p:cNvSpPr>
          <p:nvPr>
            <p:ph idx="1"/>
          </p:nvPr>
        </p:nvSpPr>
        <p:spPr/>
        <p:txBody>
          <a:bodyPr/>
          <a:lstStyle/>
          <a:p>
            <a:r>
              <a:rPr lang="en-GB" dirty="0">
                <a:solidFill>
                  <a:schemeClr val="bg1"/>
                </a:solidFill>
              </a:rPr>
              <a:t>As a student, plagiarism is heavily emphasized in a “Turnitin” sense</a:t>
            </a:r>
          </a:p>
          <a:p>
            <a:r>
              <a:rPr lang="en-GB" dirty="0">
                <a:solidFill>
                  <a:schemeClr val="bg1"/>
                </a:solidFill>
              </a:rPr>
              <a:t>But ethics and plagiarism are much broader issues in research</a:t>
            </a:r>
          </a:p>
          <a:p>
            <a:r>
              <a:rPr lang="en-GB" dirty="0">
                <a:solidFill>
                  <a:schemeClr val="bg1"/>
                </a:solidFill>
              </a:rPr>
              <a:t>It’s handy to be aware of these issues</a:t>
            </a:r>
          </a:p>
          <a:p>
            <a:pPr lvl="1"/>
            <a:r>
              <a:rPr lang="en-GB" dirty="0">
                <a:solidFill>
                  <a:schemeClr val="bg1"/>
                </a:solidFill>
              </a:rPr>
              <a:t>Don’t unwittingly do unethical things yourself</a:t>
            </a:r>
          </a:p>
          <a:p>
            <a:pPr lvl="1"/>
            <a:r>
              <a:rPr lang="en-GB" dirty="0">
                <a:solidFill>
                  <a:schemeClr val="bg1"/>
                </a:solidFill>
              </a:rPr>
              <a:t>Don’t have unethical things done to you</a:t>
            </a:r>
          </a:p>
          <a:p>
            <a:r>
              <a:rPr lang="en-GB" dirty="0"/>
              <a:t>The more people can recognize unethical behaviour, the harder it should be for bad actors to get away with misconduct</a:t>
            </a:r>
            <a:endParaRPr lang="en-GB" dirty="0">
              <a:solidFill>
                <a:schemeClr val="bg1"/>
              </a:solidFill>
            </a:endParaRPr>
          </a:p>
        </p:txBody>
      </p:sp>
    </p:spTree>
    <p:extLst>
      <p:ext uri="{BB962C8B-B14F-4D97-AF65-F5344CB8AC3E}">
        <p14:creationId xmlns:p14="http://schemas.microsoft.com/office/powerpoint/2010/main" val="2613194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6177C-96EE-485E-9B1D-8F820E121386}"/>
              </a:ext>
            </a:extLst>
          </p:cNvPr>
          <p:cNvSpPr>
            <a:spLocks noGrp="1"/>
          </p:cNvSpPr>
          <p:nvPr>
            <p:ph type="title"/>
          </p:nvPr>
        </p:nvSpPr>
        <p:spPr/>
        <p:txBody>
          <a:bodyPr/>
          <a:lstStyle/>
          <a:p>
            <a:r>
              <a:rPr lang="en-GB" dirty="0">
                <a:solidFill>
                  <a:schemeClr val="bg1"/>
                </a:solidFill>
              </a:rPr>
              <a:t>Concepts and source of further references</a:t>
            </a:r>
            <a:endParaRPr lang="nl-NL" dirty="0">
              <a:solidFill>
                <a:schemeClr val="bg1"/>
              </a:solidFill>
            </a:endParaRPr>
          </a:p>
        </p:txBody>
      </p:sp>
      <p:sp>
        <p:nvSpPr>
          <p:cNvPr id="3" name="Content Placeholder 2">
            <a:extLst>
              <a:ext uri="{FF2B5EF4-FFF2-40B4-BE49-F238E27FC236}">
                <a16:creationId xmlns:a16="http://schemas.microsoft.com/office/drawing/2014/main" id="{0D9CB871-A33B-4130-A9BD-0E981BFECE45}"/>
              </a:ext>
            </a:extLst>
          </p:cNvPr>
          <p:cNvSpPr>
            <a:spLocks noGrp="1"/>
          </p:cNvSpPr>
          <p:nvPr>
            <p:ph idx="1"/>
          </p:nvPr>
        </p:nvSpPr>
        <p:spPr/>
        <p:txBody>
          <a:bodyPr/>
          <a:lstStyle/>
          <a:p>
            <a:r>
              <a:rPr lang="en-GB" i="1" dirty="0">
                <a:solidFill>
                  <a:schemeClr val="bg1"/>
                </a:solidFill>
              </a:rPr>
              <a:t>Educating students and future researchers about academic misconduct and questionable collaboration practices</a:t>
            </a:r>
            <a:r>
              <a:rPr lang="en-GB" dirty="0">
                <a:solidFill>
                  <a:schemeClr val="bg1"/>
                </a:solidFill>
              </a:rPr>
              <a:t> </a:t>
            </a:r>
            <a:br>
              <a:rPr lang="en-GB" dirty="0">
                <a:solidFill>
                  <a:schemeClr val="bg1"/>
                </a:solidFill>
              </a:rPr>
            </a:br>
            <a:endParaRPr lang="en-GB" dirty="0">
              <a:solidFill>
                <a:schemeClr val="bg1"/>
              </a:solidFill>
            </a:endParaRPr>
          </a:p>
          <a:p>
            <a:r>
              <a:rPr lang="en-GB" dirty="0">
                <a:solidFill>
                  <a:schemeClr val="bg1"/>
                </a:solidFill>
              </a:rPr>
              <a:t>The aim was to help people to</a:t>
            </a:r>
          </a:p>
          <a:p>
            <a:pPr lvl="1"/>
            <a:r>
              <a:rPr lang="en-GB" dirty="0">
                <a:solidFill>
                  <a:schemeClr val="bg1"/>
                </a:solidFill>
              </a:rPr>
              <a:t>develop and articulate their own position</a:t>
            </a:r>
          </a:p>
          <a:p>
            <a:pPr lvl="1"/>
            <a:r>
              <a:rPr lang="en-GB" dirty="0">
                <a:solidFill>
                  <a:schemeClr val="bg1"/>
                </a:solidFill>
              </a:rPr>
              <a:t>recognize questionable behaviour in others</a:t>
            </a:r>
          </a:p>
          <a:p>
            <a:pPr lvl="1"/>
            <a:r>
              <a:rPr lang="en-GB" dirty="0">
                <a:solidFill>
                  <a:schemeClr val="bg1"/>
                </a:solidFill>
              </a:rPr>
              <a:t>be aware of (implicit) institutional attitudes and policies</a:t>
            </a:r>
          </a:p>
          <a:p>
            <a:r>
              <a:rPr lang="en-GB" dirty="0"/>
              <a:t>And to raise awareness in general</a:t>
            </a:r>
            <a:endParaRPr lang="en-GB" dirty="0">
              <a:solidFill>
                <a:schemeClr val="bg1"/>
              </a:solidFill>
            </a:endParaRPr>
          </a:p>
        </p:txBody>
      </p:sp>
      <p:pic>
        <p:nvPicPr>
          <p:cNvPr id="5" name="Picture 4">
            <a:extLst>
              <a:ext uri="{FF2B5EF4-FFF2-40B4-BE49-F238E27FC236}">
                <a16:creationId xmlns:a16="http://schemas.microsoft.com/office/drawing/2014/main" id="{AC4730AD-48A5-4424-8B2A-58D2FF9E12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33438" y="3429000"/>
            <a:ext cx="2558562" cy="3429000"/>
          </a:xfrm>
          <a:prstGeom prst="rect">
            <a:avLst/>
          </a:prstGeom>
        </p:spPr>
      </p:pic>
    </p:spTree>
    <p:extLst>
      <p:ext uri="{BB962C8B-B14F-4D97-AF65-F5344CB8AC3E}">
        <p14:creationId xmlns:p14="http://schemas.microsoft.com/office/powerpoint/2010/main" val="4052581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E7117-4CF1-4080-8BFA-A7313A41A034}"/>
              </a:ext>
            </a:extLst>
          </p:cNvPr>
          <p:cNvSpPr>
            <a:spLocks noGrp="1"/>
          </p:cNvSpPr>
          <p:nvPr>
            <p:ph type="title"/>
          </p:nvPr>
        </p:nvSpPr>
        <p:spPr/>
        <p:txBody>
          <a:bodyPr/>
          <a:lstStyle/>
          <a:p>
            <a:r>
              <a:rPr lang="en-GB" dirty="0"/>
              <a:t>Two types of ethical issues: QRPs and QCPs</a:t>
            </a:r>
            <a:endParaRPr lang="nl-NL" dirty="0"/>
          </a:p>
        </p:txBody>
      </p:sp>
      <p:sp>
        <p:nvSpPr>
          <p:cNvPr id="3" name="Content Placeholder 2">
            <a:extLst>
              <a:ext uri="{FF2B5EF4-FFF2-40B4-BE49-F238E27FC236}">
                <a16:creationId xmlns:a16="http://schemas.microsoft.com/office/drawing/2014/main" id="{8A7C9623-0732-4142-ABAD-FF7F37CFA8D7}"/>
              </a:ext>
            </a:extLst>
          </p:cNvPr>
          <p:cNvSpPr>
            <a:spLocks noGrp="1"/>
          </p:cNvSpPr>
          <p:nvPr>
            <p:ph idx="1"/>
          </p:nvPr>
        </p:nvSpPr>
        <p:spPr/>
        <p:txBody>
          <a:bodyPr/>
          <a:lstStyle/>
          <a:p>
            <a:r>
              <a:rPr lang="en-GB" dirty="0"/>
              <a:t>Questionable Research Practices, QRPs (Joh</a:t>
            </a:r>
            <a:r>
              <a:rPr lang="nl-NL" dirty="0"/>
              <a:t>n, Loewenstein &amp; Prelec, 2012)</a:t>
            </a:r>
          </a:p>
          <a:p>
            <a:pPr lvl="1"/>
            <a:r>
              <a:rPr lang="en-GB" dirty="0"/>
              <a:t>S</a:t>
            </a:r>
            <a:r>
              <a:rPr lang="nl-NL" dirty="0"/>
              <a:t>imilar concepts: p-hacking, HARKing, researcher degrees of freedom, voodoo science</a:t>
            </a:r>
          </a:p>
          <a:p>
            <a:r>
              <a:rPr lang="en-GB" dirty="0"/>
              <a:t>T</a:t>
            </a:r>
            <a:r>
              <a:rPr lang="nl-NL" dirty="0"/>
              <a:t>his broadly refers to dishonesty involving data</a:t>
            </a:r>
          </a:p>
          <a:p>
            <a:pPr lvl="1"/>
            <a:r>
              <a:rPr lang="nl-NL" dirty="0"/>
              <a:t>“Torturing your data until it confesses”</a:t>
            </a:r>
          </a:p>
          <a:p>
            <a:pPr lvl="1"/>
            <a:r>
              <a:rPr lang="en-GB" dirty="0"/>
              <a:t>M</a:t>
            </a:r>
            <a:r>
              <a:rPr lang="nl-NL" dirty="0"/>
              <a:t>isleading others about results</a:t>
            </a:r>
          </a:p>
        </p:txBody>
      </p:sp>
    </p:spTree>
    <p:extLst>
      <p:ext uri="{BB962C8B-B14F-4D97-AF65-F5344CB8AC3E}">
        <p14:creationId xmlns:p14="http://schemas.microsoft.com/office/powerpoint/2010/main" val="1898634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E7117-4CF1-4080-8BFA-A7313A41A034}"/>
              </a:ext>
            </a:extLst>
          </p:cNvPr>
          <p:cNvSpPr>
            <a:spLocks noGrp="1"/>
          </p:cNvSpPr>
          <p:nvPr>
            <p:ph type="title"/>
          </p:nvPr>
        </p:nvSpPr>
        <p:spPr/>
        <p:txBody>
          <a:bodyPr/>
          <a:lstStyle/>
          <a:p>
            <a:r>
              <a:rPr lang="en-GB" dirty="0"/>
              <a:t>QRPs</a:t>
            </a:r>
            <a:endParaRPr lang="nl-NL" dirty="0"/>
          </a:p>
        </p:txBody>
      </p:sp>
      <p:sp>
        <p:nvSpPr>
          <p:cNvPr id="3" name="Content Placeholder 2">
            <a:extLst>
              <a:ext uri="{FF2B5EF4-FFF2-40B4-BE49-F238E27FC236}">
                <a16:creationId xmlns:a16="http://schemas.microsoft.com/office/drawing/2014/main" id="{8A7C9623-0732-4142-ABAD-FF7F37CFA8D7}"/>
              </a:ext>
            </a:extLst>
          </p:cNvPr>
          <p:cNvSpPr>
            <a:spLocks noGrp="1"/>
          </p:cNvSpPr>
          <p:nvPr>
            <p:ph idx="1"/>
          </p:nvPr>
        </p:nvSpPr>
        <p:spPr/>
        <p:txBody>
          <a:bodyPr/>
          <a:lstStyle/>
          <a:p>
            <a:r>
              <a:rPr lang="en-GB" i="1" dirty="0"/>
              <a:t>p</a:t>
            </a:r>
            <a:r>
              <a:rPr lang="en-GB" dirty="0"/>
              <a:t>-hacking in general</a:t>
            </a:r>
          </a:p>
          <a:p>
            <a:pPr lvl="1"/>
            <a:r>
              <a:rPr lang="en-GB" dirty="0"/>
              <a:t>There are often very many analysis choices that can influence results</a:t>
            </a:r>
          </a:p>
          <a:p>
            <a:pPr lvl="1"/>
            <a:r>
              <a:rPr lang="en-GB" i="1" dirty="0"/>
              <a:t>p</a:t>
            </a:r>
            <a:r>
              <a:rPr lang="en-GB" dirty="0"/>
              <a:t>-hacking: Try them all and pick the one that suits you best!</a:t>
            </a:r>
          </a:p>
          <a:p>
            <a:r>
              <a:rPr lang="en-GB" dirty="0"/>
              <a:t>Selective reporting of (dependent) variables and conditions</a:t>
            </a:r>
          </a:p>
          <a:p>
            <a:r>
              <a:rPr lang="en-GB" dirty="0"/>
              <a:t>Results-dependent stopping of data collection</a:t>
            </a:r>
          </a:p>
          <a:p>
            <a:r>
              <a:rPr lang="en-GB" dirty="0"/>
              <a:t>Lying about an unexpected </a:t>
            </a:r>
            <a:r>
              <a:rPr lang="en-GB"/>
              <a:t>finding having been </a:t>
            </a:r>
            <a:r>
              <a:rPr lang="en-GB" dirty="0"/>
              <a:t>predicted (</a:t>
            </a:r>
            <a:r>
              <a:rPr lang="en-GB" dirty="0" err="1"/>
              <a:t>HARKing</a:t>
            </a:r>
            <a:r>
              <a:rPr lang="en-GB" dirty="0"/>
              <a:t>)</a:t>
            </a:r>
          </a:p>
          <a:p>
            <a:r>
              <a:rPr lang="en-GB" dirty="0"/>
              <a:t>Withholding information that could lead to criticism</a:t>
            </a:r>
          </a:p>
          <a:p>
            <a:r>
              <a:rPr lang="en-GB" dirty="0"/>
              <a:t>Outright fabrication (sometimes distinguished from QRPs)</a:t>
            </a:r>
          </a:p>
          <a:p>
            <a:r>
              <a:rPr lang="en-GB" dirty="0"/>
              <a:t>Hyping: exaggerating the importance or strength of a result</a:t>
            </a:r>
          </a:p>
          <a:p>
            <a:endParaRPr lang="en-GB" dirty="0"/>
          </a:p>
          <a:p>
            <a:endParaRPr lang="nl-NL" dirty="0"/>
          </a:p>
        </p:txBody>
      </p:sp>
    </p:spTree>
    <p:extLst>
      <p:ext uri="{BB962C8B-B14F-4D97-AF65-F5344CB8AC3E}">
        <p14:creationId xmlns:p14="http://schemas.microsoft.com/office/powerpoint/2010/main" val="1165168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E7117-4CF1-4080-8BFA-A7313A41A034}"/>
              </a:ext>
            </a:extLst>
          </p:cNvPr>
          <p:cNvSpPr>
            <a:spLocks noGrp="1"/>
          </p:cNvSpPr>
          <p:nvPr>
            <p:ph type="title"/>
          </p:nvPr>
        </p:nvSpPr>
        <p:spPr/>
        <p:txBody>
          <a:bodyPr/>
          <a:lstStyle/>
          <a:p>
            <a:r>
              <a:rPr lang="en-GB" dirty="0"/>
              <a:t>QRPs</a:t>
            </a:r>
            <a:endParaRPr lang="nl-NL" dirty="0"/>
          </a:p>
        </p:txBody>
      </p:sp>
      <p:sp>
        <p:nvSpPr>
          <p:cNvPr id="3" name="Content Placeholder 2">
            <a:extLst>
              <a:ext uri="{FF2B5EF4-FFF2-40B4-BE49-F238E27FC236}">
                <a16:creationId xmlns:a16="http://schemas.microsoft.com/office/drawing/2014/main" id="{8A7C9623-0732-4142-ABAD-FF7F37CFA8D7}"/>
              </a:ext>
            </a:extLst>
          </p:cNvPr>
          <p:cNvSpPr>
            <a:spLocks noGrp="1"/>
          </p:cNvSpPr>
          <p:nvPr>
            <p:ph idx="1"/>
          </p:nvPr>
        </p:nvSpPr>
        <p:spPr/>
        <p:txBody>
          <a:bodyPr/>
          <a:lstStyle/>
          <a:p>
            <a:r>
              <a:rPr lang="en-GB" i="1" dirty="0"/>
              <a:t>“Academic practitioners know that the ultimate aim of science is to establish facts and they therefore must present the nature and scope of their results with the greatest possible precision. Accordingly, they do not prevaricate about their findings or about attendant uncertainties. </a:t>
            </a:r>
            <a:r>
              <a:rPr lang="en-GB" b="1" i="1" dirty="0">
                <a:solidFill>
                  <a:srgbClr val="FF0000"/>
                </a:solidFill>
              </a:rPr>
              <a:t>Scrupulousness also entails the presentation of doubts and contraindications</a:t>
            </a:r>
            <a:r>
              <a:rPr lang="en-GB" i="1" dirty="0"/>
              <a:t>.” Article 1.1 of the Code of Conduct of the University of Groningen.</a:t>
            </a:r>
            <a:br>
              <a:rPr lang="en-GB" dirty="0"/>
            </a:br>
            <a:endParaRPr lang="en-GB" dirty="0"/>
          </a:p>
          <a:p>
            <a:endParaRPr lang="nl-NL" dirty="0"/>
          </a:p>
        </p:txBody>
      </p:sp>
    </p:spTree>
    <p:extLst>
      <p:ext uri="{BB962C8B-B14F-4D97-AF65-F5344CB8AC3E}">
        <p14:creationId xmlns:p14="http://schemas.microsoft.com/office/powerpoint/2010/main" val="4157220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E7117-4CF1-4080-8BFA-A7313A41A034}"/>
              </a:ext>
            </a:extLst>
          </p:cNvPr>
          <p:cNvSpPr>
            <a:spLocks noGrp="1"/>
          </p:cNvSpPr>
          <p:nvPr>
            <p:ph type="title"/>
          </p:nvPr>
        </p:nvSpPr>
        <p:spPr/>
        <p:txBody>
          <a:bodyPr/>
          <a:lstStyle/>
          <a:p>
            <a:r>
              <a:rPr lang="en-GB" dirty="0"/>
              <a:t>QRPs</a:t>
            </a:r>
            <a:endParaRPr lang="nl-NL" dirty="0"/>
          </a:p>
        </p:txBody>
      </p:sp>
      <p:sp>
        <p:nvSpPr>
          <p:cNvPr id="3" name="Content Placeholder 2">
            <a:extLst>
              <a:ext uri="{FF2B5EF4-FFF2-40B4-BE49-F238E27FC236}">
                <a16:creationId xmlns:a16="http://schemas.microsoft.com/office/drawing/2014/main" id="{8A7C9623-0732-4142-ABAD-FF7F37CFA8D7}"/>
              </a:ext>
            </a:extLst>
          </p:cNvPr>
          <p:cNvSpPr>
            <a:spLocks noGrp="1"/>
          </p:cNvSpPr>
          <p:nvPr>
            <p:ph idx="1"/>
          </p:nvPr>
        </p:nvSpPr>
        <p:spPr/>
        <p:txBody>
          <a:bodyPr>
            <a:normAutofit/>
          </a:bodyPr>
          <a:lstStyle/>
          <a:p>
            <a:r>
              <a:rPr lang="en-GB" dirty="0"/>
              <a:t>The idea of QRPs is now very influential in psychology</a:t>
            </a:r>
          </a:p>
          <a:p>
            <a:r>
              <a:rPr lang="en-GB" dirty="0"/>
              <a:t>The “replication crisis” is considered to be due to widespread QRPs</a:t>
            </a:r>
          </a:p>
          <a:p>
            <a:r>
              <a:rPr lang="en-GB" dirty="0"/>
              <a:t>Misleading researchers, policymakers and the public to further personal ambitions can cause serious harm</a:t>
            </a:r>
          </a:p>
          <a:p>
            <a:pPr lvl="1"/>
            <a:r>
              <a:rPr lang="en-GB" dirty="0"/>
              <a:t>Wakefield’s paper in The Lancet caused widespread antivax attitudes</a:t>
            </a:r>
          </a:p>
          <a:p>
            <a:pPr lvl="1"/>
            <a:r>
              <a:rPr lang="en-GB" dirty="0"/>
              <a:t>Investment of scarce resources in low-value projects</a:t>
            </a:r>
          </a:p>
          <a:p>
            <a:pPr lvl="1"/>
            <a:r>
              <a:rPr lang="en-GB" dirty="0"/>
              <a:t>Use of the wrong medical procedures</a:t>
            </a:r>
          </a:p>
          <a:p>
            <a:pPr lvl="1"/>
            <a:r>
              <a:rPr lang="en-GB" dirty="0"/>
              <a:t>Within academia: loss of public confidence in science, institutional reputation loss, rewards going to bad researchers with further knock-on effects</a:t>
            </a:r>
          </a:p>
          <a:p>
            <a:pPr lvl="2"/>
            <a:r>
              <a:rPr lang="en-GB" dirty="0"/>
              <a:t>The </a:t>
            </a:r>
            <a:r>
              <a:rPr lang="en-GB" dirty="0" err="1"/>
              <a:t>Stapel</a:t>
            </a:r>
            <a:r>
              <a:rPr lang="en-GB" dirty="0"/>
              <a:t> affaire</a:t>
            </a:r>
          </a:p>
          <a:p>
            <a:endParaRPr lang="en-GB" dirty="0"/>
          </a:p>
          <a:p>
            <a:endParaRPr lang="en-GB" dirty="0"/>
          </a:p>
        </p:txBody>
      </p:sp>
      <p:pic>
        <p:nvPicPr>
          <p:cNvPr id="5" name="Picture 4">
            <a:extLst>
              <a:ext uri="{FF2B5EF4-FFF2-40B4-BE49-F238E27FC236}">
                <a16:creationId xmlns:a16="http://schemas.microsoft.com/office/drawing/2014/main" id="{667DE96C-C831-4467-B4D2-8D6D6E1D0DE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54117" y="3441612"/>
            <a:ext cx="1937883" cy="1291220"/>
          </a:xfrm>
          <a:prstGeom prst="rect">
            <a:avLst/>
          </a:prstGeom>
        </p:spPr>
      </p:pic>
      <p:pic>
        <p:nvPicPr>
          <p:cNvPr id="7" name="Picture 6">
            <a:extLst>
              <a:ext uri="{FF2B5EF4-FFF2-40B4-BE49-F238E27FC236}">
                <a16:creationId xmlns:a16="http://schemas.microsoft.com/office/drawing/2014/main" id="{7C63A186-1244-44C6-AD6E-AA85A99EB8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96139" y="5623560"/>
            <a:ext cx="1175657" cy="1234440"/>
          </a:xfrm>
          <a:prstGeom prst="rect">
            <a:avLst/>
          </a:prstGeom>
        </p:spPr>
      </p:pic>
    </p:spTree>
    <p:extLst>
      <p:ext uri="{BB962C8B-B14F-4D97-AF65-F5344CB8AC3E}">
        <p14:creationId xmlns:p14="http://schemas.microsoft.com/office/powerpoint/2010/main" val="1932990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E7117-4CF1-4080-8BFA-A7313A41A034}"/>
              </a:ext>
            </a:extLst>
          </p:cNvPr>
          <p:cNvSpPr>
            <a:spLocks noGrp="1"/>
          </p:cNvSpPr>
          <p:nvPr>
            <p:ph type="title"/>
          </p:nvPr>
        </p:nvSpPr>
        <p:spPr/>
        <p:txBody>
          <a:bodyPr/>
          <a:lstStyle/>
          <a:p>
            <a:r>
              <a:rPr lang="en-GB" dirty="0"/>
              <a:t>QRPs</a:t>
            </a:r>
            <a:endParaRPr lang="nl-NL" dirty="0"/>
          </a:p>
        </p:txBody>
      </p:sp>
      <p:sp>
        <p:nvSpPr>
          <p:cNvPr id="3" name="Content Placeholder 2">
            <a:extLst>
              <a:ext uri="{FF2B5EF4-FFF2-40B4-BE49-F238E27FC236}">
                <a16:creationId xmlns:a16="http://schemas.microsoft.com/office/drawing/2014/main" id="{8A7C9623-0732-4142-ABAD-FF7F37CFA8D7}"/>
              </a:ext>
            </a:extLst>
          </p:cNvPr>
          <p:cNvSpPr>
            <a:spLocks noGrp="1"/>
          </p:cNvSpPr>
          <p:nvPr>
            <p:ph idx="1"/>
          </p:nvPr>
        </p:nvSpPr>
        <p:spPr/>
        <p:txBody>
          <a:bodyPr/>
          <a:lstStyle/>
          <a:p>
            <a:r>
              <a:rPr lang="en-GB" dirty="0"/>
              <a:t>Attempts to counter QRPs:</a:t>
            </a:r>
          </a:p>
          <a:p>
            <a:pPr lvl="1"/>
            <a:r>
              <a:rPr lang="en-GB" dirty="0"/>
              <a:t>“Open Science” – publicly provide all data, scripts and processes</a:t>
            </a:r>
          </a:p>
          <a:p>
            <a:pPr lvl="1"/>
            <a:r>
              <a:rPr lang="en-GB" dirty="0"/>
              <a:t>Minimize costs of honesty </a:t>
            </a:r>
          </a:p>
          <a:p>
            <a:pPr lvl="1"/>
            <a:r>
              <a:rPr lang="en-GB" dirty="0"/>
              <a:t>Minimize benefits of dishonesty</a:t>
            </a:r>
          </a:p>
          <a:p>
            <a:pPr lvl="1"/>
            <a:r>
              <a:rPr lang="en-GB" dirty="0"/>
              <a:t>Preregistration of analyses</a:t>
            </a:r>
          </a:p>
          <a:p>
            <a:r>
              <a:rPr lang="en-GB" dirty="0"/>
              <a:t>Tip: The Seven Deadly Sins of Psychology, by </a:t>
            </a:r>
            <a:r>
              <a:rPr lang="en-GB" dirty="0" err="1"/>
              <a:t>Dr.</a:t>
            </a:r>
            <a:r>
              <a:rPr lang="en-GB" dirty="0"/>
              <a:t> Chris Chambers</a:t>
            </a:r>
          </a:p>
        </p:txBody>
      </p:sp>
      <p:pic>
        <p:nvPicPr>
          <p:cNvPr id="5" name="Picture 4">
            <a:extLst>
              <a:ext uri="{FF2B5EF4-FFF2-40B4-BE49-F238E27FC236}">
                <a16:creationId xmlns:a16="http://schemas.microsoft.com/office/drawing/2014/main" id="{02C8421E-A1C9-4257-8313-A4CE472EA23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1029" y="2804596"/>
            <a:ext cx="2510971" cy="766059"/>
          </a:xfrm>
          <a:prstGeom prst="rect">
            <a:avLst/>
          </a:prstGeom>
          <a:solidFill>
            <a:schemeClr val="bg1"/>
          </a:solidFill>
        </p:spPr>
      </p:pic>
    </p:spTree>
    <p:extLst>
      <p:ext uri="{BB962C8B-B14F-4D97-AF65-F5344CB8AC3E}">
        <p14:creationId xmlns:p14="http://schemas.microsoft.com/office/powerpoint/2010/main" val="1270142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16789-C9C8-440D-9C2C-74825A6616DB}"/>
              </a:ext>
            </a:extLst>
          </p:cNvPr>
          <p:cNvSpPr>
            <a:spLocks noGrp="1"/>
          </p:cNvSpPr>
          <p:nvPr>
            <p:ph type="title"/>
          </p:nvPr>
        </p:nvSpPr>
        <p:spPr/>
        <p:txBody>
          <a:bodyPr/>
          <a:lstStyle/>
          <a:p>
            <a:r>
              <a:rPr lang="en-GB" dirty="0"/>
              <a:t>QCPs</a:t>
            </a:r>
            <a:endParaRPr lang="nl-NL" dirty="0"/>
          </a:p>
        </p:txBody>
      </p:sp>
      <p:sp>
        <p:nvSpPr>
          <p:cNvPr id="3" name="Content Placeholder 2">
            <a:extLst>
              <a:ext uri="{FF2B5EF4-FFF2-40B4-BE49-F238E27FC236}">
                <a16:creationId xmlns:a16="http://schemas.microsoft.com/office/drawing/2014/main" id="{0551588C-4A54-43F5-86DB-A2F60A8B2E9A}"/>
              </a:ext>
            </a:extLst>
          </p:cNvPr>
          <p:cNvSpPr>
            <a:spLocks noGrp="1"/>
          </p:cNvSpPr>
          <p:nvPr>
            <p:ph idx="1"/>
          </p:nvPr>
        </p:nvSpPr>
        <p:spPr/>
        <p:txBody>
          <a:bodyPr>
            <a:normAutofit/>
          </a:bodyPr>
          <a:lstStyle/>
          <a:p>
            <a:r>
              <a:rPr lang="en-GB" dirty="0"/>
              <a:t>Questionable Collaboration Practices refer to non-methodological, “social” misconduct in science</a:t>
            </a:r>
          </a:p>
          <a:p>
            <a:pPr lvl="1"/>
            <a:r>
              <a:rPr lang="en-GB" dirty="0"/>
              <a:t>Scientists often work together and there are “rules” to follow or break</a:t>
            </a:r>
          </a:p>
          <a:p>
            <a:r>
              <a:rPr lang="en-GB" dirty="0"/>
              <a:t>These are less often made explicit than QRPs, but misconduct also causes harm to individuals and damage to science and society</a:t>
            </a:r>
          </a:p>
          <a:p>
            <a:pPr lvl="1"/>
            <a:r>
              <a:rPr lang="en-GB" dirty="0"/>
              <a:t>QRPs can be “solved” by just never taking any paper at face value...</a:t>
            </a:r>
          </a:p>
          <a:p>
            <a:r>
              <a:rPr lang="en-GB" dirty="0"/>
              <a:t>Some attention for QCPs in papers and policy statements</a:t>
            </a:r>
          </a:p>
          <a:p>
            <a:pPr lvl="1"/>
            <a:r>
              <a:rPr lang="en-GB" dirty="0"/>
              <a:t>Van Loon AJ (1997). Pseudo-authorship. Nature 389(6646):11–11.</a:t>
            </a:r>
          </a:p>
          <a:p>
            <a:pPr lvl="1"/>
            <a:r>
              <a:rPr lang="en-GB" dirty="0"/>
              <a:t>Gladwin TE (2018). </a:t>
            </a:r>
            <a:r>
              <a:rPr lang="en-US" dirty="0"/>
              <a:t>Educating students and future researchers about academic misconduct and questionable collaboration practices. </a:t>
            </a:r>
            <a:r>
              <a:rPr lang="en-US"/>
              <a:t>IJEI, </a:t>
            </a:r>
            <a:r>
              <a:rPr lang="en-US" dirty="0"/>
              <a:t>14:10. </a:t>
            </a:r>
            <a:endParaRPr lang="en-GB" dirty="0"/>
          </a:p>
        </p:txBody>
      </p:sp>
      <p:pic>
        <p:nvPicPr>
          <p:cNvPr id="5" name="Picture 4">
            <a:extLst>
              <a:ext uri="{FF2B5EF4-FFF2-40B4-BE49-F238E27FC236}">
                <a16:creationId xmlns:a16="http://schemas.microsoft.com/office/drawing/2014/main" id="{9ABF891A-457F-411F-A950-2A621CF185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96703" y="0"/>
            <a:ext cx="2095297" cy="1690688"/>
          </a:xfrm>
          <a:prstGeom prst="rect">
            <a:avLst/>
          </a:prstGeom>
        </p:spPr>
      </p:pic>
    </p:spTree>
    <p:extLst>
      <p:ext uri="{BB962C8B-B14F-4D97-AF65-F5344CB8AC3E}">
        <p14:creationId xmlns:p14="http://schemas.microsoft.com/office/powerpoint/2010/main" val="14655723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616</TotalTime>
  <Words>1337</Words>
  <Application>Microsoft Office PowerPoint</Application>
  <PresentationFormat>Widescreen</PresentationFormat>
  <Paragraphs>102</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Ethics and the Dark Side</vt:lpstr>
      <vt:lpstr>Ethics beyond copy-pasting</vt:lpstr>
      <vt:lpstr>Concepts and source of further references</vt:lpstr>
      <vt:lpstr>Two types of ethical issues: QRPs and QCPs</vt:lpstr>
      <vt:lpstr>QRPs</vt:lpstr>
      <vt:lpstr>QRPs</vt:lpstr>
      <vt:lpstr>QRPs</vt:lpstr>
      <vt:lpstr>QRPs</vt:lpstr>
      <vt:lpstr>QCPs</vt:lpstr>
      <vt:lpstr>QCPs</vt:lpstr>
      <vt:lpstr>QCPs</vt:lpstr>
      <vt:lpstr>Martin (2013), Countering Supervisor Exploitation</vt:lpstr>
      <vt:lpstr>Martin (2013), Countering Supervisor Exploitation</vt:lpstr>
      <vt:lpstr>Martin (2013), Countering Supervisor Exploitation</vt:lpstr>
      <vt:lpstr>Martin (2013), Countering Supervisor Exploitation</vt:lpstr>
      <vt:lpstr>Martin (2013), Countering Supervisor Exploitation</vt:lpstr>
      <vt:lpstr>Martin (2013), Countering Supervisor Exploitation</vt:lpstr>
      <vt:lpstr>QCPs</vt:lpstr>
      <vt:lpstr>Conclusion and what to do?</vt:lpstr>
    </vt:vector>
  </TitlesOfParts>
  <Company>University of Chichester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Dark Side</dc:title>
  <dc:creator>Thomas Gladwin</dc:creator>
  <cp:lastModifiedBy>Thomas</cp:lastModifiedBy>
  <cp:revision>157</cp:revision>
  <dcterms:created xsi:type="dcterms:W3CDTF">2019-01-31T09:37:50Z</dcterms:created>
  <dcterms:modified xsi:type="dcterms:W3CDTF">2020-07-06T18:54:59Z</dcterms:modified>
</cp:coreProperties>
</file>