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3" r:id="rId1"/>
  </p:sldMasterIdLst>
  <p:notesMasterIdLst>
    <p:notesMasterId r:id="rId19"/>
  </p:notesMasterIdLst>
  <p:sldIdLst>
    <p:sldId id="256" r:id="rId2"/>
    <p:sldId id="278" r:id="rId3"/>
    <p:sldId id="280" r:id="rId4"/>
    <p:sldId id="284" r:id="rId5"/>
    <p:sldId id="281" r:id="rId6"/>
    <p:sldId id="282" r:id="rId7"/>
    <p:sldId id="283" r:id="rId8"/>
    <p:sldId id="279" r:id="rId9"/>
    <p:sldId id="289" r:id="rId10"/>
    <p:sldId id="285" r:id="rId11"/>
    <p:sldId id="287" r:id="rId12"/>
    <p:sldId id="277" r:id="rId13"/>
    <p:sldId id="268" r:id="rId14"/>
    <p:sldId id="269" r:id="rId15"/>
    <p:sldId id="288" r:id="rId16"/>
    <p:sldId id="276" r:id="rId17"/>
    <p:sldId id="286" r:id="rId18"/>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96" y="84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B9D001-C9A1-4792-A16B-BC59F27B68BE}" type="datetimeFigureOut">
              <a:rPr lang="nl-NL" smtClean="0"/>
              <a:t>3-7-2019</a:t>
            </a:fld>
            <a:endParaRPr lang="nl-N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017A8F-410B-46AA-BB61-84FAB2365987}" type="slidenum">
              <a:rPr lang="nl-NL" smtClean="0"/>
              <a:t>‹#›</a:t>
            </a:fld>
            <a:endParaRPr lang="nl-NL"/>
          </a:p>
        </p:txBody>
      </p:sp>
    </p:spTree>
    <p:extLst>
      <p:ext uri="{BB962C8B-B14F-4D97-AF65-F5344CB8AC3E}">
        <p14:creationId xmlns:p14="http://schemas.microsoft.com/office/powerpoint/2010/main" val="1152607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53017A8F-410B-46AA-BB61-84FAB2365987}" type="slidenum">
              <a:rPr lang="nl-NL" smtClean="0"/>
              <a:t>2</a:t>
            </a:fld>
            <a:endParaRPr lang="nl-NL"/>
          </a:p>
        </p:txBody>
      </p:sp>
    </p:spTree>
    <p:extLst>
      <p:ext uri="{BB962C8B-B14F-4D97-AF65-F5344CB8AC3E}">
        <p14:creationId xmlns:p14="http://schemas.microsoft.com/office/powerpoint/2010/main" val="38854203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C0011-0D8C-4D2B-A28C-6E3AB4BF175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nl-NL"/>
          </a:p>
        </p:txBody>
      </p:sp>
      <p:sp>
        <p:nvSpPr>
          <p:cNvPr id="3" name="Subtitle 2">
            <a:extLst>
              <a:ext uri="{FF2B5EF4-FFF2-40B4-BE49-F238E27FC236}">
                <a16:creationId xmlns:a16="http://schemas.microsoft.com/office/drawing/2014/main" id="{285D97C6-B413-4892-A86A-96D51E6107E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l-NL"/>
          </a:p>
        </p:txBody>
      </p:sp>
      <p:sp>
        <p:nvSpPr>
          <p:cNvPr id="4" name="Date Placeholder 3">
            <a:extLst>
              <a:ext uri="{FF2B5EF4-FFF2-40B4-BE49-F238E27FC236}">
                <a16:creationId xmlns:a16="http://schemas.microsoft.com/office/drawing/2014/main" id="{8EF129EC-4866-4DF2-9C85-176F4584CD35}"/>
              </a:ext>
            </a:extLst>
          </p:cNvPr>
          <p:cNvSpPr>
            <a:spLocks noGrp="1"/>
          </p:cNvSpPr>
          <p:nvPr>
            <p:ph type="dt" sz="half" idx="10"/>
          </p:nvPr>
        </p:nvSpPr>
        <p:spPr/>
        <p:txBody>
          <a:bodyPr/>
          <a:lstStyle/>
          <a:p>
            <a:fld id="{DC783B7F-DED4-4EDF-86F0-FE260C1E2BC9}" type="datetimeFigureOut">
              <a:rPr lang="en-GB" smtClean="0"/>
              <a:t>03/07/2019</a:t>
            </a:fld>
            <a:endParaRPr lang="en-GB"/>
          </a:p>
        </p:txBody>
      </p:sp>
      <p:sp>
        <p:nvSpPr>
          <p:cNvPr id="5" name="Footer Placeholder 4">
            <a:extLst>
              <a:ext uri="{FF2B5EF4-FFF2-40B4-BE49-F238E27FC236}">
                <a16:creationId xmlns:a16="http://schemas.microsoft.com/office/drawing/2014/main" id="{F3956FE3-A3BA-4F4D-9C0F-B6A6C626D22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4E6D385-4299-4292-BD7C-4D968132FF3D}"/>
              </a:ext>
            </a:extLst>
          </p:cNvPr>
          <p:cNvSpPr>
            <a:spLocks noGrp="1"/>
          </p:cNvSpPr>
          <p:nvPr>
            <p:ph type="sldNum" sz="quarter" idx="12"/>
          </p:nvPr>
        </p:nvSpPr>
        <p:spPr/>
        <p:txBody>
          <a:bodyPr/>
          <a:lstStyle/>
          <a:p>
            <a:fld id="{FE1A11E0-AC24-4474-8C4B-B788C4D02659}" type="slidenum">
              <a:rPr lang="en-GB" smtClean="0"/>
              <a:t>‹#›</a:t>
            </a:fld>
            <a:endParaRPr lang="en-GB"/>
          </a:p>
        </p:txBody>
      </p:sp>
    </p:spTree>
    <p:extLst>
      <p:ext uri="{BB962C8B-B14F-4D97-AF65-F5344CB8AC3E}">
        <p14:creationId xmlns:p14="http://schemas.microsoft.com/office/powerpoint/2010/main" val="31105463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6EB3C3-364B-4422-B257-DCFDDDEB243E}"/>
              </a:ext>
            </a:extLst>
          </p:cNvPr>
          <p:cNvSpPr>
            <a:spLocks noGrp="1"/>
          </p:cNvSpPr>
          <p:nvPr>
            <p:ph type="title"/>
          </p:nvPr>
        </p:nvSpPr>
        <p:spPr/>
        <p:txBody>
          <a:bodyPr/>
          <a:lstStyle/>
          <a:p>
            <a:r>
              <a:rPr lang="en-US"/>
              <a:t>Click to edit Master title style</a:t>
            </a:r>
            <a:endParaRPr lang="nl-NL"/>
          </a:p>
        </p:txBody>
      </p:sp>
      <p:sp>
        <p:nvSpPr>
          <p:cNvPr id="3" name="Vertical Text Placeholder 2">
            <a:extLst>
              <a:ext uri="{FF2B5EF4-FFF2-40B4-BE49-F238E27FC236}">
                <a16:creationId xmlns:a16="http://schemas.microsoft.com/office/drawing/2014/main" id="{D0DBCC05-BFA7-4BD6-80A9-FD3B0FB8C9B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a:extLst>
              <a:ext uri="{FF2B5EF4-FFF2-40B4-BE49-F238E27FC236}">
                <a16:creationId xmlns:a16="http://schemas.microsoft.com/office/drawing/2014/main" id="{78ED64E8-FAC3-4625-8EBB-E202334EC09D}"/>
              </a:ext>
            </a:extLst>
          </p:cNvPr>
          <p:cNvSpPr>
            <a:spLocks noGrp="1"/>
          </p:cNvSpPr>
          <p:nvPr>
            <p:ph type="dt" sz="half" idx="10"/>
          </p:nvPr>
        </p:nvSpPr>
        <p:spPr/>
        <p:txBody>
          <a:bodyPr/>
          <a:lstStyle/>
          <a:p>
            <a:fld id="{DC783B7F-DED4-4EDF-86F0-FE260C1E2BC9}" type="datetimeFigureOut">
              <a:rPr lang="en-GB" smtClean="0"/>
              <a:t>03/07/2019</a:t>
            </a:fld>
            <a:endParaRPr lang="en-GB"/>
          </a:p>
        </p:txBody>
      </p:sp>
      <p:sp>
        <p:nvSpPr>
          <p:cNvPr id="5" name="Footer Placeholder 4">
            <a:extLst>
              <a:ext uri="{FF2B5EF4-FFF2-40B4-BE49-F238E27FC236}">
                <a16:creationId xmlns:a16="http://schemas.microsoft.com/office/drawing/2014/main" id="{EC9D071E-A3E3-430F-B971-DE23D22D7A8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3E22206-67E5-4F1A-A81B-3E19D8DAD7DC}"/>
              </a:ext>
            </a:extLst>
          </p:cNvPr>
          <p:cNvSpPr>
            <a:spLocks noGrp="1"/>
          </p:cNvSpPr>
          <p:nvPr>
            <p:ph type="sldNum" sz="quarter" idx="12"/>
          </p:nvPr>
        </p:nvSpPr>
        <p:spPr/>
        <p:txBody>
          <a:bodyPr/>
          <a:lstStyle/>
          <a:p>
            <a:fld id="{FE1A11E0-AC24-4474-8C4B-B788C4D02659}" type="slidenum">
              <a:rPr lang="en-GB" smtClean="0"/>
              <a:t>‹#›</a:t>
            </a:fld>
            <a:endParaRPr lang="en-GB"/>
          </a:p>
        </p:txBody>
      </p:sp>
    </p:spTree>
    <p:extLst>
      <p:ext uri="{BB962C8B-B14F-4D97-AF65-F5344CB8AC3E}">
        <p14:creationId xmlns:p14="http://schemas.microsoft.com/office/powerpoint/2010/main" val="33603150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C0C8D38-B8D3-4D8A-A3D7-C6065D7D115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nl-NL"/>
          </a:p>
        </p:txBody>
      </p:sp>
      <p:sp>
        <p:nvSpPr>
          <p:cNvPr id="3" name="Vertical Text Placeholder 2">
            <a:extLst>
              <a:ext uri="{FF2B5EF4-FFF2-40B4-BE49-F238E27FC236}">
                <a16:creationId xmlns:a16="http://schemas.microsoft.com/office/drawing/2014/main" id="{7983BFC0-7CE9-4D2B-B341-5D8D5270B76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a:extLst>
              <a:ext uri="{FF2B5EF4-FFF2-40B4-BE49-F238E27FC236}">
                <a16:creationId xmlns:a16="http://schemas.microsoft.com/office/drawing/2014/main" id="{F51A418A-9039-4A06-A204-FDDBD75C8531}"/>
              </a:ext>
            </a:extLst>
          </p:cNvPr>
          <p:cNvSpPr>
            <a:spLocks noGrp="1"/>
          </p:cNvSpPr>
          <p:nvPr>
            <p:ph type="dt" sz="half" idx="10"/>
          </p:nvPr>
        </p:nvSpPr>
        <p:spPr/>
        <p:txBody>
          <a:bodyPr/>
          <a:lstStyle/>
          <a:p>
            <a:fld id="{DC783B7F-DED4-4EDF-86F0-FE260C1E2BC9}" type="datetimeFigureOut">
              <a:rPr lang="en-GB" smtClean="0"/>
              <a:t>03/07/2019</a:t>
            </a:fld>
            <a:endParaRPr lang="en-GB"/>
          </a:p>
        </p:txBody>
      </p:sp>
      <p:sp>
        <p:nvSpPr>
          <p:cNvPr id="5" name="Footer Placeholder 4">
            <a:extLst>
              <a:ext uri="{FF2B5EF4-FFF2-40B4-BE49-F238E27FC236}">
                <a16:creationId xmlns:a16="http://schemas.microsoft.com/office/drawing/2014/main" id="{693674D7-359F-4E78-8E65-222B74E8894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387699B-D92F-4029-BE81-68C86A17A3F2}"/>
              </a:ext>
            </a:extLst>
          </p:cNvPr>
          <p:cNvSpPr>
            <a:spLocks noGrp="1"/>
          </p:cNvSpPr>
          <p:nvPr>
            <p:ph type="sldNum" sz="quarter" idx="12"/>
          </p:nvPr>
        </p:nvSpPr>
        <p:spPr/>
        <p:txBody>
          <a:bodyPr/>
          <a:lstStyle/>
          <a:p>
            <a:fld id="{FE1A11E0-AC24-4474-8C4B-B788C4D02659}" type="slidenum">
              <a:rPr lang="en-GB" smtClean="0"/>
              <a:t>‹#›</a:t>
            </a:fld>
            <a:endParaRPr lang="en-GB"/>
          </a:p>
        </p:txBody>
      </p:sp>
    </p:spTree>
    <p:extLst>
      <p:ext uri="{BB962C8B-B14F-4D97-AF65-F5344CB8AC3E}">
        <p14:creationId xmlns:p14="http://schemas.microsoft.com/office/powerpoint/2010/main" val="32937724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425DE-EEDD-448A-9635-5BBA6C796977}"/>
              </a:ext>
            </a:extLst>
          </p:cNvPr>
          <p:cNvSpPr>
            <a:spLocks noGrp="1"/>
          </p:cNvSpPr>
          <p:nvPr>
            <p:ph type="title"/>
          </p:nvPr>
        </p:nvSpPr>
        <p:spPr/>
        <p:txBody>
          <a:bodyPr/>
          <a:lstStyle>
            <a:lvl1pPr>
              <a:defRPr>
                <a:solidFill>
                  <a:schemeClr val="tx1"/>
                </a:solidFill>
              </a:defRPr>
            </a:lvl1pPr>
          </a:lstStyle>
          <a:p>
            <a:r>
              <a:rPr lang="en-US" dirty="0"/>
              <a:t>Click to edit Master title style</a:t>
            </a:r>
            <a:endParaRPr lang="nl-NL" dirty="0"/>
          </a:p>
        </p:txBody>
      </p:sp>
      <p:sp>
        <p:nvSpPr>
          <p:cNvPr id="3" name="Content Placeholder 2">
            <a:extLst>
              <a:ext uri="{FF2B5EF4-FFF2-40B4-BE49-F238E27FC236}">
                <a16:creationId xmlns:a16="http://schemas.microsoft.com/office/drawing/2014/main" id="{96B852FB-AE49-4B29-B794-DD379B82FB65}"/>
              </a:ext>
            </a:extLst>
          </p:cNvPr>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l-NL" dirty="0"/>
          </a:p>
        </p:txBody>
      </p:sp>
      <p:sp>
        <p:nvSpPr>
          <p:cNvPr id="4" name="Date Placeholder 3">
            <a:extLst>
              <a:ext uri="{FF2B5EF4-FFF2-40B4-BE49-F238E27FC236}">
                <a16:creationId xmlns:a16="http://schemas.microsoft.com/office/drawing/2014/main" id="{BD9B19E4-95BD-440D-86A2-33A74CB7E1B6}"/>
              </a:ext>
            </a:extLst>
          </p:cNvPr>
          <p:cNvSpPr>
            <a:spLocks noGrp="1"/>
          </p:cNvSpPr>
          <p:nvPr>
            <p:ph type="dt" sz="half" idx="10"/>
          </p:nvPr>
        </p:nvSpPr>
        <p:spPr/>
        <p:txBody>
          <a:bodyPr/>
          <a:lstStyle/>
          <a:p>
            <a:fld id="{DC783B7F-DED4-4EDF-86F0-FE260C1E2BC9}" type="datetimeFigureOut">
              <a:rPr lang="en-GB" smtClean="0"/>
              <a:t>03/07/2019</a:t>
            </a:fld>
            <a:endParaRPr lang="en-GB"/>
          </a:p>
        </p:txBody>
      </p:sp>
      <p:sp>
        <p:nvSpPr>
          <p:cNvPr id="5" name="Footer Placeholder 4">
            <a:extLst>
              <a:ext uri="{FF2B5EF4-FFF2-40B4-BE49-F238E27FC236}">
                <a16:creationId xmlns:a16="http://schemas.microsoft.com/office/drawing/2014/main" id="{37659B3D-A407-4EF1-9CB4-58C8C88F620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6139F88-39A9-4C49-85B8-1E3AAC6A0680}"/>
              </a:ext>
            </a:extLst>
          </p:cNvPr>
          <p:cNvSpPr>
            <a:spLocks noGrp="1"/>
          </p:cNvSpPr>
          <p:nvPr>
            <p:ph type="sldNum" sz="quarter" idx="12"/>
          </p:nvPr>
        </p:nvSpPr>
        <p:spPr/>
        <p:txBody>
          <a:bodyPr/>
          <a:lstStyle/>
          <a:p>
            <a:fld id="{FE1A11E0-AC24-4474-8C4B-B788C4D02659}" type="slidenum">
              <a:rPr lang="en-GB" smtClean="0"/>
              <a:t>‹#›</a:t>
            </a:fld>
            <a:endParaRPr lang="en-GB"/>
          </a:p>
        </p:txBody>
      </p:sp>
    </p:spTree>
    <p:extLst>
      <p:ext uri="{BB962C8B-B14F-4D97-AF65-F5344CB8AC3E}">
        <p14:creationId xmlns:p14="http://schemas.microsoft.com/office/powerpoint/2010/main" val="7417990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79CE0-8F0B-44CC-AC2F-46E756AC41E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nl-NL"/>
          </a:p>
        </p:txBody>
      </p:sp>
      <p:sp>
        <p:nvSpPr>
          <p:cNvPr id="3" name="Text Placeholder 2">
            <a:extLst>
              <a:ext uri="{FF2B5EF4-FFF2-40B4-BE49-F238E27FC236}">
                <a16:creationId xmlns:a16="http://schemas.microsoft.com/office/drawing/2014/main" id="{B6722B56-3116-4812-85C2-8702803A541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904E11C-3F7C-456C-B212-5917EC77712D}"/>
              </a:ext>
            </a:extLst>
          </p:cNvPr>
          <p:cNvSpPr>
            <a:spLocks noGrp="1"/>
          </p:cNvSpPr>
          <p:nvPr>
            <p:ph type="dt" sz="half" idx="10"/>
          </p:nvPr>
        </p:nvSpPr>
        <p:spPr/>
        <p:txBody>
          <a:bodyPr/>
          <a:lstStyle/>
          <a:p>
            <a:fld id="{DC783B7F-DED4-4EDF-86F0-FE260C1E2BC9}" type="datetimeFigureOut">
              <a:rPr lang="en-GB" smtClean="0"/>
              <a:t>03/07/2019</a:t>
            </a:fld>
            <a:endParaRPr lang="en-GB"/>
          </a:p>
        </p:txBody>
      </p:sp>
      <p:sp>
        <p:nvSpPr>
          <p:cNvPr id="5" name="Footer Placeholder 4">
            <a:extLst>
              <a:ext uri="{FF2B5EF4-FFF2-40B4-BE49-F238E27FC236}">
                <a16:creationId xmlns:a16="http://schemas.microsoft.com/office/drawing/2014/main" id="{98999531-3E8C-40CB-8AED-2AD0CA8D2C5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5D23CE9-BD9C-42CA-A617-937767D1380C}"/>
              </a:ext>
            </a:extLst>
          </p:cNvPr>
          <p:cNvSpPr>
            <a:spLocks noGrp="1"/>
          </p:cNvSpPr>
          <p:nvPr>
            <p:ph type="sldNum" sz="quarter" idx="12"/>
          </p:nvPr>
        </p:nvSpPr>
        <p:spPr/>
        <p:txBody>
          <a:bodyPr/>
          <a:lstStyle/>
          <a:p>
            <a:fld id="{FE1A11E0-AC24-4474-8C4B-B788C4D02659}" type="slidenum">
              <a:rPr lang="en-GB" smtClean="0"/>
              <a:t>‹#›</a:t>
            </a:fld>
            <a:endParaRPr lang="en-GB"/>
          </a:p>
        </p:txBody>
      </p:sp>
    </p:spTree>
    <p:extLst>
      <p:ext uri="{BB962C8B-B14F-4D97-AF65-F5344CB8AC3E}">
        <p14:creationId xmlns:p14="http://schemas.microsoft.com/office/powerpoint/2010/main" val="23228620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09C63-4D8B-4B79-9048-C18F106F8166}"/>
              </a:ext>
            </a:extLst>
          </p:cNvPr>
          <p:cNvSpPr>
            <a:spLocks noGrp="1"/>
          </p:cNvSpPr>
          <p:nvPr>
            <p:ph type="title"/>
          </p:nvPr>
        </p:nvSpPr>
        <p:spPr/>
        <p:txBody>
          <a:bodyPr/>
          <a:lstStyle/>
          <a:p>
            <a:r>
              <a:rPr lang="en-US"/>
              <a:t>Click to edit Master title style</a:t>
            </a:r>
            <a:endParaRPr lang="nl-NL"/>
          </a:p>
        </p:txBody>
      </p:sp>
      <p:sp>
        <p:nvSpPr>
          <p:cNvPr id="3" name="Content Placeholder 2">
            <a:extLst>
              <a:ext uri="{FF2B5EF4-FFF2-40B4-BE49-F238E27FC236}">
                <a16:creationId xmlns:a16="http://schemas.microsoft.com/office/drawing/2014/main" id="{0E2FFAF1-F510-4D72-A81B-B50739636AD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Content Placeholder 3">
            <a:extLst>
              <a:ext uri="{FF2B5EF4-FFF2-40B4-BE49-F238E27FC236}">
                <a16:creationId xmlns:a16="http://schemas.microsoft.com/office/drawing/2014/main" id="{07231533-A0E2-4A5A-A4C5-A574DA63196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5" name="Date Placeholder 4">
            <a:extLst>
              <a:ext uri="{FF2B5EF4-FFF2-40B4-BE49-F238E27FC236}">
                <a16:creationId xmlns:a16="http://schemas.microsoft.com/office/drawing/2014/main" id="{F2B819BB-6829-435D-B3F0-C423381FB4EC}"/>
              </a:ext>
            </a:extLst>
          </p:cNvPr>
          <p:cNvSpPr>
            <a:spLocks noGrp="1"/>
          </p:cNvSpPr>
          <p:nvPr>
            <p:ph type="dt" sz="half" idx="10"/>
          </p:nvPr>
        </p:nvSpPr>
        <p:spPr/>
        <p:txBody>
          <a:bodyPr/>
          <a:lstStyle/>
          <a:p>
            <a:fld id="{DC783B7F-DED4-4EDF-86F0-FE260C1E2BC9}" type="datetimeFigureOut">
              <a:rPr lang="en-GB" smtClean="0"/>
              <a:t>03/07/2019</a:t>
            </a:fld>
            <a:endParaRPr lang="en-GB"/>
          </a:p>
        </p:txBody>
      </p:sp>
      <p:sp>
        <p:nvSpPr>
          <p:cNvPr id="6" name="Footer Placeholder 5">
            <a:extLst>
              <a:ext uri="{FF2B5EF4-FFF2-40B4-BE49-F238E27FC236}">
                <a16:creationId xmlns:a16="http://schemas.microsoft.com/office/drawing/2014/main" id="{92B9B9A2-C496-483D-98D8-F70A476C541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64C0AD0-4EBA-45D4-A44E-8E8A39E19AE6}"/>
              </a:ext>
            </a:extLst>
          </p:cNvPr>
          <p:cNvSpPr>
            <a:spLocks noGrp="1"/>
          </p:cNvSpPr>
          <p:nvPr>
            <p:ph type="sldNum" sz="quarter" idx="12"/>
          </p:nvPr>
        </p:nvSpPr>
        <p:spPr/>
        <p:txBody>
          <a:bodyPr/>
          <a:lstStyle/>
          <a:p>
            <a:fld id="{FE1A11E0-AC24-4474-8C4B-B788C4D02659}" type="slidenum">
              <a:rPr lang="en-GB" smtClean="0"/>
              <a:t>‹#›</a:t>
            </a:fld>
            <a:endParaRPr lang="en-GB"/>
          </a:p>
        </p:txBody>
      </p:sp>
    </p:spTree>
    <p:extLst>
      <p:ext uri="{BB962C8B-B14F-4D97-AF65-F5344CB8AC3E}">
        <p14:creationId xmlns:p14="http://schemas.microsoft.com/office/powerpoint/2010/main" val="17503238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53DE0-6F93-41EA-A7A4-FF69E41709C1}"/>
              </a:ext>
            </a:extLst>
          </p:cNvPr>
          <p:cNvSpPr>
            <a:spLocks noGrp="1"/>
          </p:cNvSpPr>
          <p:nvPr>
            <p:ph type="title"/>
          </p:nvPr>
        </p:nvSpPr>
        <p:spPr>
          <a:xfrm>
            <a:off x="839788" y="365125"/>
            <a:ext cx="10515600" cy="1325563"/>
          </a:xfrm>
        </p:spPr>
        <p:txBody>
          <a:bodyPr/>
          <a:lstStyle/>
          <a:p>
            <a:r>
              <a:rPr lang="en-US"/>
              <a:t>Click to edit Master title style</a:t>
            </a:r>
            <a:endParaRPr lang="nl-NL"/>
          </a:p>
        </p:txBody>
      </p:sp>
      <p:sp>
        <p:nvSpPr>
          <p:cNvPr id="3" name="Text Placeholder 2">
            <a:extLst>
              <a:ext uri="{FF2B5EF4-FFF2-40B4-BE49-F238E27FC236}">
                <a16:creationId xmlns:a16="http://schemas.microsoft.com/office/drawing/2014/main" id="{05FB1984-C44C-4560-8B8A-0529FE8EC41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D9D50ED-F411-42D2-A59F-489410086E1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5" name="Text Placeholder 4">
            <a:extLst>
              <a:ext uri="{FF2B5EF4-FFF2-40B4-BE49-F238E27FC236}">
                <a16:creationId xmlns:a16="http://schemas.microsoft.com/office/drawing/2014/main" id="{259990EE-841F-4616-8DF1-B5260774B5D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83FB133-7A7D-4B54-9F63-4F321C214A7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7" name="Date Placeholder 6">
            <a:extLst>
              <a:ext uri="{FF2B5EF4-FFF2-40B4-BE49-F238E27FC236}">
                <a16:creationId xmlns:a16="http://schemas.microsoft.com/office/drawing/2014/main" id="{5EFD0EF1-D568-4D6B-BDE8-814DF11EE56E}"/>
              </a:ext>
            </a:extLst>
          </p:cNvPr>
          <p:cNvSpPr>
            <a:spLocks noGrp="1"/>
          </p:cNvSpPr>
          <p:nvPr>
            <p:ph type="dt" sz="half" idx="10"/>
          </p:nvPr>
        </p:nvSpPr>
        <p:spPr/>
        <p:txBody>
          <a:bodyPr/>
          <a:lstStyle/>
          <a:p>
            <a:fld id="{DC783B7F-DED4-4EDF-86F0-FE260C1E2BC9}" type="datetimeFigureOut">
              <a:rPr lang="en-GB" smtClean="0"/>
              <a:t>03/07/2019</a:t>
            </a:fld>
            <a:endParaRPr lang="en-GB"/>
          </a:p>
        </p:txBody>
      </p:sp>
      <p:sp>
        <p:nvSpPr>
          <p:cNvPr id="8" name="Footer Placeholder 7">
            <a:extLst>
              <a:ext uri="{FF2B5EF4-FFF2-40B4-BE49-F238E27FC236}">
                <a16:creationId xmlns:a16="http://schemas.microsoft.com/office/drawing/2014/main" id="{525D2B79-B097-4FBA-B398-DA7B65245AB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C5BB71E-1AC8-48B2-8EB9-1F2877A272CC}"/>
              </a:ext>
            </a:extLst>
          </p:cNvPr>
          <p:cNvSpPr>
            <a:spLocks noGrp="1"/>
          </p:cNvSpPr>
          <p:nvPr>
            <p:ph type="sldNum" sz="quarter" idx="12"/>
          </p:nvPr>
        </p:nvSpPr>
        <p:spPr/>
        <p:txBody>
          <a:bodyPr/>
          <a:lstStyle/>
          <a:p>
            <a:fld id="{FE1A11E0-AC24-4474-8C4B-B788C4D02659}" type="slidenum">
              <a:rPr lang="en-GB" smtClean="0"/>
              <a:t>‹#›</a:t>
            </a:fld>
            <a:endParaRPr lang="en-GB"/>
          </a:p>
        </p:txBody>
      </p:sp>
    </p:spTree>
    <p:extLst>
      <p:ext uri="{BB962C8B-B14F-4D97-AF65-F5344CB8AC3E}">
        <p14:creationId xmlns:p14="http://schemas.microsoft.com/office/powerpoint/2010/main" val="14587759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102B45-F554-494F-B33A-1FE2BA5D9028}"/>
              </a:ext>
            </a:extLst>
          </p:cNvPr>
          <p:cNvSpPr>
            <a:spLocks noGrp="1"/>
          </p:cNvSpPr>
          <p:nvPr>
            <p:ph type="title"/>
          </p:nvPr>
        </p:nvSpPr>
        <p:spPr/>
        <p:txBody>
          <a:bodyPr/>
          <a:lstStyle/>
          <a:p>
            <a:r>
              <a:rPr lang="en-US"/>
              <a:t>Click to edit Master title style</a:t>
            </a:r>
            <a:endParaRPr lang="nl-NL"/>
          </a:p>
        </p:txBody>
      </p:sp>
      <p:sp>
        <p:nvSpPr>
          <p:cNvPr id="3" name="Date Placeholder 2">
            <a:extLst>
              <a:ext uri="{FF2B5EF4-FFF2-40B4-BE49-F238E27FC236}">
                <a16:creationId xmlns:a16="http://schemas.microsoft.com/office/drawing/2014/main" id="{26F50BDF-C999-40F8-8DDF-440B85813A19}"/>
              </a:ext>
            </a:extLst>
          </p:cNvPr>
          <p:cNvSpPr>
            <a:spLocks noGrp="1"/>
          </p:cNvSpPr>
          <p:nvPr>
            <p:ph type="dt" sz="half" idx="10"/>
          </p:nvPr>
        </p:nvSpPr>
        <p:spPr/>
        <p:txBody>
          <a:bodyPr/>
          <a:lstStyle/>
          <a:p>
            <a:fld id="{DC783B7F-DED4-4EDF-86F0-FE260C1E2BC9}" type="datetimeFigureOut">
              <a:rPr lang="en-GB" smtClean="0"/>
              <a:t>03/07/2019</a:t>
            </a:fld>
            <a:endParaRPr lang="en-GB"/>
          </a:p>
        </p:txBody>
      </p:sp>
      <p:sp>
        <p:nvSpPr>
          <p:cNvPr id="4" name="Footer Placeholder 3">
            <a:extLst>
              <a:ext uri="{FF2B5EF4-FFF2-40B4-BE49-F238E27FC236}">
                <a16:creationId xmlns:a16="http://schemas.microsoft.com/office/drawing/2014/main" id="{AF47A52D-01CE-4848-8C8B-4757857F0FF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897CC96-8681-47EC-BAD6-91B986C8664C}"/>
              </a:ext>
            </a:extLst>
          </p:cNvPr>
          <p:cNvSpPr>
            <a:spLocks noGrp="1"/>
          </p:cNvSpPr>
          <p:nvPr>
            <p:ph type="sldNum" sz="quarter" idx="12"/>
          </p:nvPr>
        </p:nvSpPr>
        <p:spPr/>
        <p:txBody>
          <a:bodyPr/>
          <a:lstStyle/>
          <a:p>
            <a:fld id="{FE1A11E0-AC24-4474-8C4B-B788C4D02659}" type="slidenum">
              <a:rPr lang="en-GB" smtClean="0"/>
              <a:t>‹#›</a:t>
            </a:fld>
            <a:endParaRPr lang="en-GB"/>
          </a:p>
        </p:txBody>
      </p:sp>
    </p:spTree>
    <p:extLst>
      <p:ext uri="{BB962C8B-B14F-4D97-AF65-F5344CB8AC3E}">
        <p14:creationId xmlns:p14="http://schemas.microsoft.com/office/powerpoint/2010/main" val="18123791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90BA0D1-DA5B-47CE-9FBF-F860AE65A609}"/>
              </a:ext>
            </a:extLst>
          </p:cNvPr>
          <p:cNvSpPr>
            <a:spLocks noGrp="1"/>
          </p:cNvSpPr>
          <p:nvPr>
            <p:ph type="dt" sz="half" idx="10"/>
          </p:nvPr>
        </p:nvSpPr>
        <p:spPr/>
        <p:txBody>
          <a:bodyPr/>
          <a:lstStyle/>
          <a:p>
            <a:fld id="{DC783B7F-DED4-4EDF-86F0-FE260C1E2BC9}" type="datetimeFigureOut">
              <a:rPr lang="en-GB" smtClean="0"/>
              <a:t>03/07/2019</a:t>
            </a:fld>
            <a:endParaRPr lang="en-GB"/>
          </a:p>
        </p:txBody>
      </p:sp>
      <p:sp>
        <p:nvSpPr>
          <p:cNvPr id="3" name="Footer Placeholder 2">
            <a:extLst>
              <a:ext uri="{FF2B5EF4-FFF2-40B4-BE49-F238E27FC236}">
                <a16:creationId xmlns:a16="http://schemas.microsoft.com/office/drawing/2014/main" id="{B73C30A3-FA93-4C84-A589-3FB63109145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6C64C5E-4809-484B-BC74-5E01FA890824}"/>
              </a:ext>
            </a:extLst>
          </p:cNvPr>
          <p:cNvSpPr>
            <a:spLocks noGrp="1"/>
          </p:cNvSpPr>
          <p:nvPr>
            <p:ph type="sldNum" sz="quarter" idx="12"/>
          </p:nvPr>
        </p:nvSpPr>
        <p:spPr/>
        <p:txBody>
          <a:bodyPr/>
          <a:lstStyle/>
          <a:p>
            <a:fld id="{FE1A11E0-AC24-4474-8C4B-B788C4D02659}" type="slidenum">
              <a:rPr lang="en-GB" smtClean="0"/>
              <a:t>‹#›</a:t>
            </a:fld>
            <a:endParaRPr lang="en-GB"/>
          </a:p>
        </p:txBody>
      </p:sp>
    </p:spTree>
    <p:extLst>
      <p:ext uri="{BB962C8B-B14F-4D97-AF65-F5344CB8AC3E}">
        <p14:creationId xmlns:p14="http://schemas.microsoft.com/office/powerpoint/2010/main" val="2346566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21EEC-68E0-49D9-8F87-A0F11D34EF1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nl-NL"/>
          </a:p>
        </p:txBody>
      </p:sp>
      <p:sp>
        <p:nvSpPr>
          <p:cNvPr id="3" name="Content Placeholder 2">
            <a:extLst>
              <a:ext uri="{FF2B5EF4-FFF2-40B4-BE49-F238E27FC236}">
                <a16:creationId xmlns:a16="http://schemas.microsoft.com/office/drawing/2014/main" id="{DA65AABB-1764-4C21-97B5-AEC007FDE22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Text Placeholder 3">
            <a:extLst>
              <a:ext uri="{FF2B5EF4-FFF2-40B4-BE49-F238E27FC236}">
                <a16:creationId xmlns:a16="http://schemas.microsoft.com/office/drawing/2014/main" id="{33ED6359-C159-453B-9A13-8A40CBBD81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A72E6E6-6BC2-47AF-9FB3-3FA337A79B8D}"/>
              </a:ext>
            </a:extLst>
          </p:cNvPr>
          <p:cNvSpPr>
            <a:spLocks noGrp="1"/>
          </p:cNvSpPr>
          <p:nvPr>
            <p:ph type="dt" sz="half" idx="10"/>
          </p:nvPr>
        </p:nvSpPr>
        <p:spPr/>
        <p:txBody>
          <a:bodyPr/>
          <a:lstStyle/>
          <a:p>
            <a:fld id="{DC783B7F-DED4-4EDF-86F0-FE260C1E2BC9}" type="datetimeFigureOut">
              <a:rPr lang="en-GB" smtClean="0"/>
              <a:t>03/07/2019</a:t>
            </a:fld>
            <a:endParaRPr lang="en-GB"/>
          </a:p>
        </p:txBody>
      </p:sp>
      <p:sp>
        <p:nvSpPr>
          <p:cNvPr id="6" name="Footer Placeholder 5">
            <a:extLst>
              <a:ext uri="{FF2B5EF4-FFF2-40B4-BE49-F238E27FC236}">
                <a16:creationId xmlns:a16="http://schemas.microsoft.com/office/drawing/2014/main" id="{32BF716E-919B-46C7-B6E0-6EC39F68812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22DCD8E-8858-4F00-A4A5-0E27F4CFAC84}"/>
              </a:ext>
            </a:extLst>
          </p:cNvPr>
          <p:cNvSpPr>
            <a:spLocks noGrp="1"/>
          </p:cNvSpPr>
          <p:nvPr>
            <p:ph type="sldNum" sz="quarter" idx="12"/>
          </p:nvPr>
        </p:nvSpPr>
        <p:spPr/>
        <p:txBody>
          <a:bodyPr/>
          <a:lstStyle/>
          <a:p>
            <a:fld id="{FE1A11E0-AC24-4474-8C4B-B788C4D02659}" type="slidenum">
              <a:rPr lang="en-GB" smtClean="0"/>
              <a:t>‹#›</a:t>
            </a:fld>
            <a:endParaRPr lang="en-GB"/>
          </a:p>
        </p:txBody>
      </p:sp>
    </p:spTree>
    <p:extLst>
      <p:ext uri="{BB962C8B-B14F-4D97-AF65-F5344CB8AC3E}">
        <p14:creationId xmlns:p14="http://schemas.microsoft.com/office/powerpoint/2010/main" val="10095456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6E50D-EC66-4D13-BDD2-C637FD13BCD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nl-NL"/>
          </a:p>
        </p:txBody>
      </p:sp>
      <p:sp>
        <p:nvSpPr>
          <p:cNvPr id="3" name="Picture Placeholder 2">
            <a:extLst>
              <a:ext uri="{FF2B5EF4-FFF2-40B4-BE49-F238E27FC236}">
                <a16:creationId xmlns:a16="http://schemas.microsoft.com/office/drawing/2014/main" id="{9E9340EB-9DD1-48D2-B18E-A31E1F37622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ext Placeholder 3">
            <a:extLst>
              <a:ext uri="{FF2B5EF4-FFF2-40B4-BE49-F238E27FC236}">
                <a16:creationId xmlns:a16="http://schemas.microsoft.com/office/drawing/2014/main" id="{C227A66F-BC88-43BD-9821-98CF516BAC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7F4D618-4A33-484F-8AEF-5AB2AFAAF205}"/>
              </a:ext>
            </a:extLst>
          </p:cNvPr>
          <p:cNvSpPr>
            <a:spLocks noGrp="1"/>
          </p:cNvSpPr>
          <p:nvPr>
            <p:ph type="dt" sz="half" idx="10"/>
          </p:nvPr>
        </p:nvSpPr>
        <p:spPr/>
        <p:txBody>
          <a:bodyPr/>
          <a:lstStyle/>
          <a:p>
            <a:fld id="{DC783B7F-DED4-4EDF-86F0-FE260C1E2BC9}" type="datetimeFigureOut">
              <a:rPr lang="en-GB" smtClean="0"/>
              <a:t>03/07/2019</a:t>
            </a:fld>
            <a:endParaRPr lang="en-GB"/>
          </a:p>
        </p:txBody>
      </p:sp>
      <p:sp>
        <p:nvSpPr>
          <p:cNvPr id="6" name="Footer Placeholder 5">
            <a:extLst>
              <a:ext uri="{FF2B5EF4-FFF2-40B4-BE49-F238E27FC236}">
                <a16:creationId xmlns:a16="http://schemas.microsoft.com/office/drawing/2014/main" id="{71DCE1EA-977C-4B68-A7CA-8AEC981E022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9A0E82E-A89F-46CD-BA8B-6465D9AA3320}"/>
              </a:ext>
            </a:extLst>
          </p:cNvPr>
          <p:cNvSpPr>
            <a:spLocks noGrp="1"/>
          </p:cNvSpPr>
          <p:nvPr>
            <p:ph type="sldNum" sz="quarter" idx="12"/>
          </p:nvPr>
        </p:nvSpPr>
        <p:spPr/>
        <p:txBody>
          <a:bodyPr/>
          <a:lstStyle/>
          <a:p>
            <a:fld id="{FE1A11E0-AC24-4474-8C4B-B788C4D02659}" type="slidenum">
              <a:rPr lang="en-GB" smtClean="0"/>
              <a:t>‹#›</a:t>
            </a:fld>
            <a:endParaRPr lang="en-GB"/>
          </a:p>
        </p:txBody>
      </p:sp>
    </p:spTree>
    <p:extLst>
      <p:ext uri="{BB962C8B-B14F-4D97-AF65-F5344CB8AC3E}">
        <p14:creationId xmlns:p14="http://schemas.microsoft.com/office/powerpoint/2010/main" val="40439206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0434073-2F81-4B18-B808-7D274265ED7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nl-NL"/>
          </a:p>
        </p:txBody>
      </p:sp>
      <p:sp>
        <p:nvSpPr>
          <p:cNvPr id="3" name="Text Placeholder 2">
            <a:extLst>
              <a:ext uri="{FF2B5EF4-FFF2-40B4-BE49-F238E27FC236}">
                <a16:creationId xmlns:a16="http://schemas.microsoft.com/office/drawing/2014/main" id="{9BF50302-6136-44C5-8243-F29C23E5748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a:extLst>
              <a:ext uri="{FF2B5EF4-FFF2-40B4-BE49-F238E27FC236}">
                <a16:creationId xmlns:a16="http://schemas.microsoft.com/office/drawing/2014/main" id="{CA4FBEDB-4E64-448A-899C-0811E0E545C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783B7F-DED4-4EDF-86F0-FE260C1E2BC9}" type="datetimeFigureOut">
              <a:rPr lang="en-GB" smtClean="0"/>
              <a:t>03/07/2019</a:t>
            </a:fld>
            <a:endParaRPr lang="en-GB"/>
          </a:p>
        </p:txBody>
      </p:sp>
      <p:sp>
        <p:nvSpPr>
          <p:cNvPr id="5" name="Footer Placeholder 4">
            <a:extLst>
              <a:ext uri="{FF2B5EF4-FFF2-40B4-BE49-F238E27FC236}">
                <a16:creationId xmlns:a16="http://schemas.microsoft.com/office/drawing/2014/main" id="{16B57FD7-D796-40BA-A596-55A19A84E20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3E2E441A-A4AD-49DF-AA3A-1AC75A1813C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1A11E0-AC24-4474-8C4B-B788C4D02659}" type="slidenum">
              <a:rPr lang="en-GB" smtClean="0"/>
              <a:t>‹#›</a:t>
            </a:fld>
            <a:endParaRPr lang="en-GB"/>
          </a:p>
        </p:txBody>
      </p:sp>
    </p:spTree>
    <p:extLst>
      <p:ext uri="{BB962C8B-B14F-4D97-AF65-F5344CB8AC3E}">
        <p14:creationId xmlns:p14="http://schemas.microsoft.com/office/powerpoint/2010/main" val="4144537110"/>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Seligman’s PhD student</a:t>
            </a:r>
          </a:p>
        </p:txBody>
      </p:sp>
      <p:sp>
        <p:nvSpPr>
          <p:cNvPr id="3" name="Subtitle 2"/>
          <p:cNvSpPr>
            <a:spLocks noGrp="1"/>
          </p:cNvSpPr>
          <p:nvPr>
            <p:ph type="subTitle" idx="1"/>
          </p:nvPr>
        </p:nvSpPr>
        <p:spPr/>
        <p:txBody>
          <a:bodyPr/>
          <a:lstStyle/>
          <a:p>
            <a:r>
              <a:rPr lang="en-GB" dirty="0"/>
              <a:t>Or: how to break your uppity minion</a:t>
            </a:r>
          </a:p>
        </p:txBody>
      </p:sp>
      <p:pic>
        <p:nvPicPr>
          <p:cNvPr id="14" name="Picture 13">
            <a:extLst>
              <a:ext uri="{FF2B5EF4-FFF2-40B4-BE49-F238E27FC236}">
                <a16:creationId xmlns:a16="http://schemas.microsoft.com/office/drawing/2014/main" id="{7A261C1E-D8EE-46A9-8CA7-BBDAADA4E8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0" y="3790522"/>
            <a:ext cx="2857899" cy="3067478"/>
          </a:xfrm>
          <a:prstGeom prst="rect">
            <a:avLst/>
          </a:prstGeom>
        </p:spPr>
      </p:pic>
      <p:pic>
        <p:nvPicPr>
          <p:cNvPr id="18" name="Picture 17">
            <a:extLst>
              <a:ext uri="{FF2B5EF4-FFF2-40B4-BE49-F238E27FC236}">
                <a16:creationId xmlns:a16="http://schemas.microsoft.com/office/drawing/2014/main" id="{51D13B8D-1B06-4139-8CD4-1FB5FC3593C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70998" y="3790521"/>
            <a:ext cx="3021002" cy="3067479"/>
          </a:xfrm>
          <a:prstGeom prst="rect">
            <a:avLst/>
          </a:prstGeom>
        </p:spPr>
      </p:pic>
    </p:spTree>
    <p:extLst>
      <p:ext uri="{BB962C8B-B14F-4D97-AF65-F5344CB8AC3E}">
        <p14:creationId xmlns:p14="http://schemas.microsoft.com/office/powerpoint/2010/main" val="25052211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87D28-E6A1-4862-B187-F1A62767AD35}"/>
              </a:ext>
            </a:extLst>
          </p:cNvPr>
          <p:cNvSpPr>
            <a:spLocks noGrp="1"/>
          </p:cNvSpPr>
          <p:nvPr>
            <p:ph type="title"/>
          </p:nvPr>
        </p:nvSpPr>
        <p:spPr/>
        <p:txBody>
          <a:bodyPr/>
          <a:lstStyle/>
          <a:p>
            <a:r>
              <a:rPr lang="en-GB" dirty="0"/>
              <a:t>Learned helplessness</a:t>
            </a:r>
            <a:endParaRPr lang="nl-NL" dirty="0"/>
          </a:p>
        </p:txBody>
      </p:sp>
      <p:sp>
        <p:nvSpPr>
          <p:cNvPr id="3" name="Content Placeholder 2">
            <a:extLst>
              <a:ext uri="{FF2B5EF4-FFF2-40B4-BE49-F238E27FC236}">
                <a16:creationId xmlns:a16="http://schemas.microsoft.com/office/drawing/2014/main" id="{37114EDB-ACA6-4A57-B511-EAA7108E7780}"/>
              </a:ext>
            </a:extLst>
          </p:cNvPr>
          <p:cNvSpPr>
            <a:spLocks noGrp="1"/>
          </p:cNvSpPr>
          <p:nvPr>
            <p:ph idx="1"/>
          </p:nvPr>
        </p:nvSpPr>
        <p:spPr/>
        <p:txBody>
          <a:bodyPr/>
          <a:lstStyle/>
          <a:p>
            <a:r>
              <a:rPr lang="en-GB" dirty="0"/>
              <a:t>Seligman gave dogs either escapable or inescapable shocks</a:t>
            </a:r>
          </a:p>
          <a:p>
            <a:r>
              <a:rPr lang="en-GB" dirty="0"/>
              <a:t>After being exposed to inescapable shocks, dogs gave up, failing to learn to escape even after this was made possible</a:t>
            </a:r>
          </a:p>
          <a:p>
            <a:pPr lvl="1"/>
            <a:r>
              <a:rPr lang="en-GB" dirty="0"/>
              <a:t>“Learned helplessness”</a:t>
            </a:r>
          </a:p>
          <a:p>
            <a:r>
              <a:rPr lang="en-GB" dirty="0"/>
              <a:t>Role in abusive relationships, education, and depression</a:t>
            </a:r>
            <a:endParaRPr lang="nl-NL" dirty="0"/>
          </a:p>
        </p:txBody>
      </p:sp>
      <p:pic>
        <p:nvPicPr>
          <p:cNvPr id="6" name="Picture 5">
            <a:extLst>
              <a:ext uri="{FF2B5EF4-FFF2-40B4-BE49-F238E27FC236}">
                <a16:creationId xmlns:a16="http://schemas.microsoft.com/office/drawing/2014/main" id="{C820FC8C-85CD-49A7-8B93-3A0C953A6C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50488" y="4938016"/>
            <a:ext cx="3341511" cy="1919984"/>
          </a:xfrm>
          <a:prstGeom prst="rect">
            <a:avLst/>
          </a:prstGeom>
        </p:spPr>
      </p:pic>
    </p:spTree>
    <p:extLst>
      <p:ext uri="{BB962C8B-B14F-4D97-AF65-F5344CB8AC3E}">
        <p14:creationId xmlns:p14="http://schemas.microsoft.com/office/powerpoint/2010/main" val="11442340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383685-218D-4309-8BDD-903E607EF5FC}"/>
              </a:ext>
            </a:extLst>
          </p:cNvPr>
          <p:cNvSpPr>
            <a:spLocks noGrp="1"/>
          </p:cNvSpPr>
          <p:nvPr>
            <p:ph type="title"/>
          </p:nvPr>
        </p:nvSpPr>
        <p:spPr/>
        <p:txBody>
          <a:bodyPr/>
          <a:lstStyle/>
          <a:p>
            <a:r>
              <a:rPr lang="en-GB" dirty="0"/>
              <a:t>Learned helplessness</a:t>
            </a:r>
            <a:endParaRPr lang="nl-NL" dirty="0"/>
          </a:p>
        </p:txBody>
      </p:sp>
      <p:sp>
        <p:nvSpPr>
          <p:cNvPr id="3" name="Content Placeholder 2">
            <a:extLst>
              <a:ext uri="{FF2B5EF4-FFF2-40B4-BE49-F238E27FC236}">
                <a16:creationId xmlns:a16="http://schemas.microsoft.com/office/drawing/2014/main" id="{53F7DC76-B79F-43FE-B5F1-29A2097E6D42}"/>
              </a:ext>
            </a:extLst>
          </p:cNvPr>
          <p:cNvSpPr>
            <a:spLocks noGrp="1"/>
          </p:cNvSpPr>
          <p:nvPr>
            <p:ph idx="1"/>
          </p:nvPr>
        </p:nvSpPr>
        <p:spPr/>
        <p:txBody>
          <a:bodyPr>
            <a:normAutofit lnSpcReduction="10000"/>
          </a:bodyPr>
          <a:lstStyle/>
          <a:p>
            <a:r>
              <a:rPr lang="en-GB" dirty="0"/>
              <a:t>Relevant for PhD students?</a:t>
            </a:r>
          </a:p>
          <a:p>
            <a:pPr lvl="1"/>
            <a:r>
              <a:rPr lang="en-GB" dirty="0"/>
              <a:t>“Low job control and exclusion from decision making”</a:t>
            </a:r>
          </a:p>
          <a:p>
            <a:pPr lvl="1"/>
            <a:r>
              <a:rPr lang="en-GB" dirty="0"/>
              <a:t>“Lack of confidence in one’s own research abilities”</a:t>
            </a:r>
          </a:p>
          <a:p>
            <a:r>
              <a:rPr lang="en-GB" dirty="0"/>
              <a:t>How could PhD students develop “academic learned helplessness”?</a:t>
            </a:r>
          </a:p>
          <a:p>
            <a:pPr lvl="1"/>
            <a:r>
              <a:rPr lang="en-GB" dirty="0"/>
              <a:t>Radical changes in plans imposed by supervisor</a:t>
            </a:r>
          </a:p>
          <a:p>
            <a:pPr lvl="1"/>
            <a:r>
              <a:rPr lang="en-GB" dirty="0"/>
              <a:t>Bad feedback</a:t>
            </a:r>
          </a:p>
          <a:p>
            <a:pPr lvl="2"/>
            <a:r>
              <a:rPr lang="en-GB" dirty="0"/>
              <a:t>Could damage self-confidence unnecessarily</a:t>
            </a:r>
          </a:p>
          <a:p>
            <a:pPr lvl="2"/>
            <a:r>
              <a:rPr lang="en-GB" dirty="0"/>
              <a:t>Could be incorrect or contradictory </a:t>
            </a:r>
            <a:r>
              <a:rPr lang="en-GB" dirty="0">
                <a:sym typeface="Wingdings" panose="05000000000000000000" pitchFamily="2" charset="2"/>
              </a:rPr>
              <a:t> confusing until cynicism achieved</a:t>
            </a:r>
            <a:endParaRPr lang="en-GB" dirty="0"/>
          </a:p>
          <a:p>
            <a:pPr lvl="1"/>
            <a:r>
              <a:rPr lang="en-GB" dirty="0"/>
              <a:t>Lack of competence or expertise in the supervisor</a:t>
            </a:r>
          </a:p>
          <a:p>
            <a:pPr lvl="2"/>
            <a:r>
              <a:rPr lang="en-GB" dirty="0"/>
              <a:t>Insufficient support and safety net</a:t>
            </a:r>
          </a:p>
          <a:p>
            <a:pPr lvl="2"/>
            <a:r>
              <a:rPr lang="en-GB" dirty="0"/>
              <a:t>Blaming the student</a:t>
            </a:r>
          </a:p>
          <a:p>
            <a:pPr lvl="1"/>
            <a:r>
              <a:rPr lang="en-GB" dirty="0"/>
              <a:t>Inadequate resources for the project</a:t>
            </a:r>
            <a:endParaRPr lang="nl-NL" dirty="0"/>
          </a:p>
        </p:txBody>
      </p:sp>
      <p:pic>
        <p:nvPicPr>
          <p:cNvPr id="5" name="Picture 4">
            <a:extLst>
              <a:ext uri="{FF2B5EF4-FFF2-40B4-BE49-F238E27FC236}">
                <a16:creationId xmlns:a16="http://schemas.microsoft.com/office/drawing/2014/main" id="{32F68247-369F-4E9A-9EE6-EB640C6C54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50488" y="4938016"/>
            <a:ext cx="3341511" cy="1919984"/>
          </a:xfrm>
          <a:prstGeom prst="rect">
            <a:avLst/>
          </a:prstGeom>
        </p:spPr>
      </p:pic>
    </p:spTree>
    <p:extLst>
      <p:ext uri="{BB962C8B-B14F-4D97-AF65-F5344CB8AC3E}">
        <p14:creationId xmlns:p14="http://schemas.microsoft.com/office/powerpoint/2010/main" val="36054329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B6DA4-2615-445F-B36C-264DAD1FEA19}"/>
              </a:ext>
            </a:extLst>
          </p:cNvPr>
          <p:cNvSpPr>
            <a:spLocks noGrp="1"/>
          </p:cNvSpPr>
          <p:nvPr>
            <p:ph type="title"/>
          </p:nvPr>
        </p:nvSpPr>
        <p:spPr/>
        <p:txBody>
          <a:bodyPr/>
          <a:lstStyle/>
          <a:p>
            <a:r>
              <a:rPr lang="en-GB" dirty="0"/>
              <a:t>Role confusion and supervision modes</a:t>
            </a:r>
            <a:endParaRPr lang="nl-NL" dirty="0"/>
          </a:p>
        </p:txBody>
      </p:sp>
      <p:sp>
        <p:nvSpPr>
          <p:cNvPr id="3" name="Content Placeholder 2">
            <a:extLst>
              <a:ext uri="{FF2B5EF4-FFF2-40B4-BE49-F238E27FC236}">
                <a16:creationId xmlns:a16="http://schemas.microsoft.com/office/drawing/2014/main" id="{87D8293B-58ED-4A04-B312-D56D2BA3E6B8}"/>
              </a:ext>
            </a:extLst>
          </p:cNvPr>
          <p:cNvSpPr>
            <a:spLocks noGrp="1"/>
          </p:cNvSpPr>
          <p:nvPr>
            <p:ph idx="1"/>
          </p:nvPr>
        </p:nvSpPr>
        <p:spPr/>
        <p:txBody>
          <a:bodyPr>
            <a:normAutofit/>
          </a:bodyPr>
          <a:lstStyle/>
          <a:p>
            <a:r>
              <a:rPr lang="en-GB" dirty="0"/>
              <a:t>Are PhD students...</a:t>
            </a:r>
          </a:p>
          <a:p>
            <a:pPr lvl="1"/>
            <a:r>
              <a:rPr lang="en-GB" dirty="0"/>
              <a:t>minions serving as research assistants to the greater glory of their supervisor?</a:t>
            </a:r>
          </a:p>
          <a:p>
            <a:pPr lvl="2"/>
            <a:r>
              <a:rPr lang="en-GB" dirty="0"/>
              <a:t>Could this be involved in crossing the line into </a:t>
            </a:r>
            <a:r>
              <a:rPr lang="en-GB" dirty="0">
                <a:solidFill>
                  <a:srgbClr val="FF0000"/>
                </a:solidFill>
              </a:rPr>
              <a:t>unhealthy workload</a:t>
            </a:r>
            <a:r>
              <a:rPr lang="en-GB" dirty="0"/>
              <a:t>?</a:t>
            </a:r>
          </a:p>
          <a:p>
            <a:pPr lvl="1"/>
            <a:r>
              <a:rPr lang="en-GB" dirty="0"/>
              <a:t>students completing the last part of their university studies?</a:t>
            </a:r>
          </a:p>
          <a:p>
            <a:pPr lvl="1"/>
            <a:r>
              <a:rPr lang="en-GB" dirty="0"/>
              <a:t>independent researchers, or working towards that?</a:t>
            </a:r>
          </a:p>
          <a:p>
            <a:r>
              <a:rPr lang="nl-NL" dirty="0"/>
              <a:t>Is “supervision” then...</a:t>
            </a:r>
          </a:p>
          <a:p>
            <a:pPr lvl="1"/>
            <a:r>
              <a:rPr lang="nl-NL" dirty="0"/>
              <a:t>directive?</a:t>
            </a:r>
          </a:p>
          <a:p>
            <a:pPr lvl="1"/>
            <a:r>
              <a:rPr lang="nl-NL" dirty="0"/>
              <a:t>supportive?</a:t>
            </a:r>
          </a:p>
          <a:p>
            <a:pPr lvl="1"/>
            <a:r>
              <a:rPr lang="nl-NL" dirty="0"/>
              <a:t>collaborative?</a:t>
            </a:r>
          </a:p>
          <a:p>
            <a:r>
              <a:rPr lang="nl-NL" dirty="0"/>
              <a:t>Ideal mix and time course?</a:t>
            </a:r>
          </a:p>
          <a:p>
            <a:pPr lvl="1"/>
            <a:endParaRPr lang="nl-NL" dirty="0"/>
          </a:p>
        </p:txBody>
      </p:sp>
      <p:pic>
        <p:nvPicPr>
          <p:cNvPr id="5" name="Picture 4">
            <a:extLst>
              <a:ext uri="{FF2B5EF4-FFF2-40B4-BE49-F238E27FC236}">
                <a16:creationId xmlns:a16="http://schemas.microsoft.com/office/drawing/2014/main" id="{16CEA00E-AAFF-4E3A-8EAF-E45486EFC6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5531362" y="4841091"/>
            <a:ext cx="3030095" cy="2016907"/>
          </a:xfrm>
          <a:prstGeom prst="rect">
            <a:avLst/>
          </a:prstGeom>
        </p:spPr>
      </p:pic>
      <p:pic>
        <p:nvPicPr>
          <p:cNvPr id="7" name="Picture 6">
            <a:extLst>
              <a:ext uri="{FF2B5EF4-FFF2-40B4-BE49-F238E27FC236}">
                <a16:creationId xmlns:a16="http://schemas.microsoft.com/office/drawing/2014/main" id="{3685152A-517A-4716-8302-4E7C226D81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61457" y="4842588"/>
            <a:ext cx="1615133" cy="2016908"/>
          </a:xfrm>
          <a:prstGeom prst="rect">
            <a:avLst/>
          </a:prstGeom>
        </p:spPr>
      </p:pic>
      <p:pic>
        <p:nvPicPr>
          <p:cNvPr id="9" name="Picture 8">
            <a:extLst>
              <a:ext uri="{FF2B5EF4-FFF2-40B4-BE49-F238E27FC236}">
                <a16:creationId xmlns:a16="http://schemas.microsoft.com/office/drawing/2014/main" id="{26B3F088-9886-436A-8BA2-88A9D8F85EA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76590" y="4842588"/>
            <a:ext cx="2015410" cy="2015410"/>
          </a:xfrm>
          <a:prstGeom prst="rect">
            <a:avLst/>
          </a:prstGeom>
        </p:spPr>
      </p:pic>
    </p:spTree>
    <p:extLst>
      <p:ext uri="{BB962C8B-B14F-4D97-AF65-F5344CB8AC3E}">
        <p14:creationId xmlns:p14="http://schemas.microsoft.com/office/powerpoint/2010/main" val="18726564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16789-C9C8-440D-9C2C-74825A6616DB}"/>
              </a:ext>
            </a:extLst>
          </p:cNvPr>
          <p:cNvSpPr>
            <a:spLocks noGrp="1"/>
          </p:cNvSpPr>
          <p:nvPr>
            <p:ph type="title"/>
          </p:nvPr>
        </p:nvSpPr>
        <p:spPr/>
        <p:txBody>
          <a:bodyPr/>
          <a:lstStyle/>
          <a:p>
            <a:r>
              <a:rPr lang="en-GB" dirty="0"/>
              <a:t>Exploitation</a:t>
            </a:r>
            <a:endParaRPr lang="nl-NL" dirty="0"/>
          </a:p>
        </p:txBody>
      </p:sp>
      <p:sp>
        <p:nvSpPr>
          <p:cNvPr id="3" name="Content Placeholder 2">
            <a:extLst>
              <a:ext uri="{FF2B5EF4-FFF2-40B4-BE49-F238E27FC236}">
                <a16:creationId xmlns:a16="http://schemas.microsoft.com/office/drawing/2014/main" id="{0551588C-4A54-43F5-86DB-A2F60A8B2E9A}"/>
              </a:ext>
            </a:extLst>
          </p:cNvPr>
          <p:cNvSpPr>
            <a:spLocks noGrp="1"/>
          </p:cNvSpPr>
          <p:nvPr>
            <p:ph idx="1"/>
          </p:nvPr>
        </p:nvSpPr>
        <p:spPr/>
        <p:txBody>
          <a:bodyPr/>
          <a:lstStyle/>
          <a:p>
            <a:r>
              <a:rPr lang="en-GB" dirty="0"/>
              <a:t>PhD students may suffer from exploitative practices</a:t>
            </a:r>
          </a:p>
          <a:p>
            <a:pPr lvl="1"/>
            <a:r>
              <a:rPr lang="en-GB" dirty="0"/>
              <a:t>Inappropriate (or </a:t>
            </a:r>
            <a:r>
              <a:rPr lang="en-GB" i="1" dirty="0"/>
              <a:t>perceived</a:t>
            </a:r>
            <a:r>
              <a:rPr lang="en-GB" dirty="0"/>
              <a:t> inappropriate) use of the student’s work</a:t>
            </a:r>
          </a:p>
          <a:p>
            <a:pPr lvl="1"/>
            <a:r>
              <a:rPr lang="en-GB" dirty="0"/>
              <a:t>Power differential may make it difficult for students to protest</a:t>
            </a:r>
          </a:p>
          <a:p>
            <a:pPr lvl="2"/>
            <a:r>
              <a:rPr lang="en-GB" dirty="0"/>
              <a:t>Learned helplessness strikes again?</a:t>
            </a:r>
          </a:p>
          <a:p>
            <a:r>
              <a:rPr lang="en-GB" dirty="0"/>
              <a:t>Papers providing conceptual framework by Brian Martin</a:t>
            </a:r>
          </a:p>
          <a:p>
            <a:pPr lvl="1"/>
            <a:r>
              <a:rPr lang="en-GB" dirty="0"/>
              <a:t>Martin (2016). </a:t>
            </a:r>
            <a:r>
              <a:rPr lang="en-GB" i="1" dirty="0"/>
              <a:t>Plagiarism, misrepresentation, and exploitation by established professionals: power and tactics</a:t>
            </a:r>
          </a:p>
          <a:p>
            <a:pPr lvl="1"/>
            <a:r>
              <a:rPr lang="en-GB" i="1" dirty="0"/>
              <a:t>Martin (2013). Countering Supervisor Exploitation</a:t>
            </a:r>
          </a:p>
          <a:p>
            <a:endParaRPr lang="en-GB" i="1" dirty="0"/>
          </a:p>
        </p:txBody>
      </p:sp>
      <p:pic>
        <p:nvPicPr>
          <p:cNvPr id="5" name="Picture 4">
            <a:extLst>
              <a:ext uri="{FF2B5EF4-FFF2-40B4-BE49-F238E27FC236}">
                <a16:creationId xmlns:a16="http://schemas.microsoft.com/office/drawing/2014/main" id="{F8700683-6BFA-4183-B63B-C6DE509B91D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36265" y="1"/>
            <a:ext cx="1755735" cy="3829050"/>
          </a:xfrm>
          <a:prstGeom prst="rect">
            <a:avLst/>
          </a:prstGeom>
        </p:spPr>
      </p:pic>
    </p:spTree>
    <p:extLst>
      <p:ext uri="{BB962C8B-B14F-4D97-AF65-F5344CB8AC3E}">
        <p14:creationId xmlns:p14="http://schemas.microsoft.com/office/powerpoint/2010/main" val="38738904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16789-C9C8-440D-9C2C-74825A6616DB}"/>
              </a:ext>
            </a:extLst>
          </p:cNvPr>
          <p:cNvSpPr>
            <a:spLocks noGrp="1"/>
          </p:cNvSpPr>
          <p:nvPr>
            <p:ph type="title"/>
          </p:nvPr>
        </p:nvSpPr>
        <p:spPr/>
        <p:txBody>
          <a:bodyPr>
            <a:normAutofit/>
          </a:bodyPr>
          <a:lstStyle/>
          <a:p>
            <a:r>
              <a:rPr lang="en-GB" sz="4000" dirty="0"/>
              <a:t>Martin (2013), Countering Supervisor Exploitation</a:t>
            </a:r>
            <a:endParaRPr lang="nl-NL" sz="4000" dirty="0"/>
          </a:p>
        </p:txBody>
      </p:sp>
      <p:sp>
        <p:nvSpPr>
          <p:cNvPr id="3" name="Content Placeholder 2">
            <a:extLst>
              <a:ext uri="{FF2B5EF4-FFF2-40B4-BE49-F238E27FC236}">
                <a16:creationId xmlns:a16="http://schemas.microsoft.com/office/drawing/2014/main" id="{0551588C-4A54-43F5-86DB-A2F60A8B2E9A}"/>
              </a:ext>
            </a:extLst>
          </p:cNvPr>
          <p:cNvSpPr>
            <a:spLocks noGrp="1"/>
          </p:cNvSpPr>
          <p:nvPr>
            <p:ph idx="1"/>
          </p:nvPr>
        </p:nvSpPr>
        <p:spPr/>
        <p:txBody>
          <a:bodyPr>
            <a:normAutofit lnSpcReduction="10000"/>
          </a:bodyPr>
          <a:lstStyle/>
          <a:p>
            <a:r>
              <a:rPr lang="en-GB" i="1" dirty="0"/>
              <a:t>“Some academic supervisors take undue credit for the work of their research students, causing damage to their careers and morale. Students should consider whether to acquiesce, leave, complain or resist. Students should be prepared for </a:t>
            </a:r>
            <a:r>
              <a:rPr lang="en-GB" i="1" dirty="0">
                <a:solidFill>
                  <a:srgbClr val="FF0000"/>
                </a:solidFill>
              </a:rPr>
              <a:t>supervisor tactics of cover-up, devaluation, reinterpretation, official channels, and intimidation</a:t>
            </a:r>
            <a:r>
              <a:rPr lang="en-GB" i="1" dirty="0"/>
              <a:t>. Options for addressing exploitation include prevention, negotiation, building support, and exposure.”</a:t>
            </a:r>
          </a:p>
          <a:p>
            <a:r>
              <a:rPr lang="en-GB" i="1" dirty="0"/>
              <a:t>“Exploitation can be so highly entrenched in some academic cultures that it is treated as standard practice. It can be called </a:t>
            </a:r>
            <a:r>
              <a:rPr lang="en-GB" i="1" dirty="0">
                <a:solidFill>
                  <a:srgbClr val="FF0000"/>
                </a:solidFill>
              </a:rPr>
              <a:t>institutionalised plagiarism</a:t>
            </a:r>
            <a:r>
              <a:rPr lang="en-GB" i="1" dirty="0"/>
              <a:t>.[3]</a:t>
            </a:r>
            <a:r>
              <a:rPr lang="en-GB" dirty="0"/>
              <a:t>”</a:t>
            </a:r>
            <a:br>
              <a:rPr lang="en-GB" dirty="0"/>
            </a:br>
            <a:endParaRPr lang="en-GB" i="1" dirty="0"/>
          </a:p>
        </p:txBody>
      </p:sp>
      <p:pic>
        <p:nvPicPr>
          <p:cNvPr id="5" name="Picture 4">
            <a:extLst>
              <a:ext uri="{FF2B5EF4-FFF2-40B4-BE49-F238E27FC236}">
                <a16:creationId xmlns:a16="http://schemas.microsoft.com/office/drawing/2014/main" id="{F8700683-6BFA-4183-B63B-C6DE509B91D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54896" y="0"/>
            <a:ext cx="837104" cy="1825625"/>
          </a:xfrm>
          <a:prstGeom prst="rect">
            <a:avLst/>
          </a:prstGeom>
        </p:spPr>
      </p:pic>
    </p:spTree>
    <p:extLst>
      <p:ext uri="{BB962C8B-B14F-4D97-AF65-F5344CB8AC3E}">
        <p14:creationId xmlns:p14="http://schemas.microsoft.com/office/powerpoint/2010/main" val="40627392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16789-C9C8-440D-9C2C-74825A6616DB}"/>
              </a:ext>
            </a:extLst>
          </p:cNvPr>
          <p:cNvSpPr>
            <a:spLocks noGrp="1"/>
          </p:cNvSpPr>
          <p:nvPr>
            <p:ph type="title"/>
          </p:nvPr>
        </p:nvSpPr>
        <p:spPr/>
        <p:txBody>
          <a:bodyPr/>
          <a:lstStyle/>
          <a:p>
            <a:r>
              <a:rPr lang="en-GB" dirty="0"/>
              <a:t>Exploitation</a:t>
            </a:r>
            <a:endParaRPr lang="nl-NL" dirty="0"/>
          </a:p>
        </p:txBody>
      </p:sp>
      <p:sp>
        <p:nvSpPr>
          <p:cNvPr id="3" name="Content Placeholder 2">
            <a:extLst>
              <a:ext uri="{FF2B5EF4-FFF2-40B4-BE49-F238E27FC236}">
                <a16:creationId xmlns:a16="http://schemas.microsoft.com/office/drawing/2014/main" id="{0551588C-4A54-43F5-86DB-A2F60A8B2E9A}"/>
              </a:ext>
            </a:extLst>
          </p:cNvPr>
          <p:cNvSpPr>
            <a:spLocks noGrp="1"/>
          </p:cNvSpPr>
          <p:nvPr>
            <p:ph idx="1"/>
          </p:nvPr>
        </p:nvSpPr>
        <p:spPr/>
        <p:txBody>
          <a:bodyPr/>
          <a:lstStyle/>
          <a:p>
            <a:r>
              <a:rPr lang="en-GB" dirty="0"/>
              <a:t>Beyond the ethical issue, could this tie in to PhD risk factors?</a:t>
            </a:r>
          </a:p>
          <a:p>
            <a:r>
              <a:rPr lang="en-GB" dirty="0"/>
              <a:t>Likely to evoke cynicism - </a:t>
            </a:r>
            <a:r>
              <a:rPr lang="en-GB" dirty="0">
                <a:solidFill>
                  <a:srgbClr val="FF0000"/>
                </a:solidFill>
              </a:rPr>
              <a:t>lack of belief in value of academic work</a:t>
            </a:r>
            <a:endParaRPr lang="en-GB" dirty="0"/>
          </a:p>
          <a:p>
            <a:r>
              <a:rPr lang="en-GB" dirty="0">
                <a:solidFill>
                  <a:srgbClr val="FF0000"/>
                </a:solidFill>
              </a:rPr>
              <a:t>Lack of belief in future career</a:t>
            </a:r>
            <a:r>
              <a:rPr lang="en-GB" dirty="0"/>
              <a:t> – the benefits are going to someone else</a:t>
            </a:r>
          </a:p>
          <a:p>
            <a:pPr lvl="1"/>
            <a:r>
              <a:rPr lang="en-GB" dirty="0"/>
              <a:t>E.g., authorship (diffusion), presentations, grants based on results and ideas, discussions and communication of work</a:t>
            </a:r>
          </a:p>
          <a:p>
            <a:r>
              <a:rPr lang="en-GB" dirty="0"/>
              <a:t>Effect on self-worth – you let it happen</a:t>
            </a:r>
          </a:p>
          <a:p>
            <a:r>
              <a:rPr lang="en-GB" dirty="0"/>
              <a:t>Defensive reactions, e.g., dropout</a:t>
            </a:r>
          </a:p>
        </p:txBody>
      </p:sp>
      <p:pic>
        <p:nvPicPr>
          <p:cNvPr id="5" name="Picture 4">
            <a:extLst>
              <a:ext uri="{FF2B5EF4-FFF2-40B4-BE49-F238E27FC236}">
                <a16:creationId xmlns:a16="http://schemas.microsoft.com/office/drawing/2014/main" id="{F8700683-6BFA-4183-B63B-C6DE509B91D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54896" y="0"/>
            <a:ext cx="837104" cy="1825625"/>
          </a:xfrm>
          <a:prstGeom prst="rect">
            <a:avLst/>
          </a:prstGeom>
        </p:spPr>
      </p:pic>
    </p:spTree>
    <p:extLst>
      <p:ext uri="{BB962C8B-B14F-4D97-AF65-F5344CB8AC3E}">
        <p14:creationId xmlns:p14="http://schemas.microsoft.com/office/powerpoint/2010/main" val="34564027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16789-C9C8-440D-9C2C-74825A6616DB}"/>
              </a:ext>
            </a:extLst>
          </p:cNvPr>
          <p:cNvSpPr>
            <a:spLocks noGrp="1"/>
          </p:cNvSpPr>
          <p:nvPr>
            <p:ph type="title"/>
          </p:nvPr>
        </p:nvSpPr>
        <p:spPr/>
        <p:txBody>
          <a:bodyPr>
            <a:normAutofit/>
          </a:bodyPr>
          <a:lstStyle/>
          <a:p>
            <a:r>
              <a:rPr lang="en-GB" sz="4000" dirty="0"/>
              <a:t>It’s not necessarily all our fault</a:t>
            </a:r>
            <a:endParaRPr lang="nl-NL" sz="4000" dirty="0"/>
          </a:p>
        </p:txBody>
      </p:sp>
      <p:sp>
        <p:nvSpPr>
          <p:cNvPr id="3" name="Content Placeholder 2">
            <a:extLst>
              <a:ext uri="{FF2B5EF4-FFF2-40B4-BE49-F238E27FC236}">
                <a16:creationId xmlns:a16="http://schemas.microsoft.com/office/drawing/2014/main" id="{0551588C-4A54-43F5-86DB-A2F60A8B2E9A}"/>
              </a:ext>
            </a:extLst>
          </p:cNvPr>
          <p:cNvSpPr>
            <a:spLocks noGrp="1"/>
          </p:cNvSpPr>
          <p:nvPr>
            <p:ph idx="1"/>
          </p:nvPr>
        </p:nvSpPr>
        <p:spPr/>
        <p:txBody>
          <a:bodyPr>
            <a:normAutofit/>
          </a:bodyPr>
          <a:lstStyle/>
          <a:p>
            <a:r>
              <a:rPr lang="en-GB" dirty="0"/>
              <a:t>Students might forget / “forget” how much guidance they got</a:t>
            </a:r>
          </a:p>
          <a:p>
            <a:r>
              <a:rPr lang="en-GB" dirty="0"/>
              <a:t>There are many factors going into mental health</a:t>
            </a:r>
          </a:p>
          <a:p>
            <a:r>
              <a:rPr lang="en-GB" dirty="0"/>
              <a:t>Despite expectations, students can lack motivation, skills, etc</a:t>
            </a:r>
          </a:p>
          <a:p>
            <a:pPr lvl="1"/>
            <a:r>
              <a:rPr lang="en-GB" dirty="0"/>
              <a:t>But this has to raise the critical question – why?</a:t>
            </a:r>
          </a:p>
          <a:p>
            <a:endParaRPr lang="en-GB" dirty="0"/>
          </a:p>
        </p:txBody>
      </p:sp>
      <p:pic>
        <p:nvPicPr>
          <p:cNvPr id="6" name="Picture 5">
            <a:extLst>
              <a:ext uri="{FF2B5EF4-FFF2-40B4-BE49-F238E27FC236}">
                <a16:creationId xmlns:a16="http://schemas.microsoft.com/office/drawing/2014/main" id="{E15994D7-8A03-45BC-B620-AAA41361EB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05209" y="4933681"/>
            <a:ext cx="2381582" cy="1924319"/>
          </a:xfrm>
          <a:prstGeom prst="rect">
            <a:avLst/>
          </a:prstGeom>
        </p:spPr>
      </p:pic>
    </p:spTree>
    <p:extLst>
      <p:ext uri="{BB962C8B-B14F-4D97-AF65-F5344CB8AC3E}">
        <p14:creationId xmlns:p14="http://schemas.microsoft.com/office/powerpoint/2010/main" val="31113145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2D5BEB-0AFD-4E44-82A4-8E8B06822E33}"/>
              </a:ext>
            </a:extLst>
          </p:cNvPr>
          <p:cNvSpPr>
            <a:spLocks noGrp="1"/>
          </p:cNvSpPr>
          <p:nvPr>
            <p:ph type="title"/>
          </p:nvPr>
        </p:nvSpPr>
        <p:spPr/>
        <p:txBody>
          <a:bodyPr/>
          <a:lstStyle/>
          <a:p>
            <a:r>
              <a:rPr lang="en-GB" dirty="0"/>
              <a:t>Conclusion</a:t>
            </a:r>
            <a:endParaRPr lang="nl-NL" dirty="0"/>
          </a:p>
        </p:txBody>
      </p:sp>
      <p:sp>
        <p:nvSpPr>
          <p:cNvPr id="3" name="Content Placeholder 2">
            <a:extLst>
              <a:ext uri="{FF2B5EF4-FFF2-40B4-BE49-F238E27FC236}">
                <a16:creationId xmlns:a16="http://schemas.microsoft.com/office/drawing/2014/main" id="{79F22DF2-2D05-4707-A293-D824E0D52B93}"/>
              </a:ext>
            </a:extLst>
          </p:cNvPr>
          <p:cNvSpPr>
            <a:spLocks noGrp="1"/>
          </p:cNvSpPr>
          <p:nvPr>
            <p:ph idx="1"/>
          </p:nvPr>
        </p:nvSpPr>
        <p:spPr/>
        <p:txBody>
          <a:bodyPr/>
          <a:lstStyle/>
          <a:p>
            <a:r>
              <a:rPr lang="en-GB" dirty="0"/>
              <a:t>Concern for the wellbeing of students and their research is warranted</a:t>
            </a:r>
          </a:p>
          <a:p>
            <a:pPr lvl="1"/>
            <a:r>
              <a:rPr lang="en-GB" dirty="0"/>
              <a:t>Responsibility to PhD students, the institute, and the field</a:t>
            </a:r>
          </a:p>
          <a:p>
            <a:r>
              <a:rPr lang="en-GB" dirty="0"/>
              <a:t>Research suggests a set of </a:t>
            </a:r>
            <a:r>
              <a:rPr lang="en-GB" dirty="0">
                <a:solidFill>
                  <a:srgbClr val="FF0000"/>
                </a:solidFill>
              </a:rPr>
              <a:t>known risk factors</a:t>
            </a:r>
          </a:p>
          <a:p>
            <a:r>
              <a:rPr lang="en-GB" dirty="0"/>
              <a:t>Some possibly related processes and attitudes to critically consider</a:t>
            </a:r>
          </a:p>
          <a:p>
            <a:pPr lvl="1"/>
            <a:r>
              <a:rPr lang="en-GB" dirty="0"/>
              <a:t>Basic models, learned helplessness, role confusion, exploitation</a:t>
            </a:r>
          </a:p>
          <a:p>
            <a:pPr lvl="1"/>
            <a:r>
              <a:rPr lang="en-GB" dirty="0"/>
              <a:t>Directions for research and monitoring?</a:t>
            </a:r>
          </a:p>
          <a:p>
            <a:endParaRPr lang="en-GB" dirty="0"/>
          </a:p>
          <a:p>
            <a:r>
              <a:rPr lang="nl-NL" sz="4400" dirty="0">
                <a:latin typeface="Castellar" panose="020A0402060406010301" pitchFamily="18" charset="0"/>
              </a:rPr>
              <a:t>Qui moderatur supervisoris?</a:t>
            </a:r>
          </a:p>
        </p:txBody>
      </p:sp>
      <p:pic>
        <p:nvPicPr>
          <p:cNvPr id="5" name="Picture 4">
            <a:extLst>
              <a:ext uri="{FF2B5EF4-FFF2-40B4-BE49-F238E27FC236}">
                <a16:creationId xmlns:a16="http://schemas.microsoft.com/office/drawing/2014/main" id="{076CEE9E-6DD3-4F31-936F-885C847994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82334" y="0"/>
            <a:ext cx="1909665" cy="1026445"/>
          </a:xfrm>
          <a:prstGeom prst="rect">
            <a:avLst/>
          </a:prstGeom>
        </p:spPr>
      </p:pic>
    </p:spTree>
    <p:extLst>
      <p:ext uri="{BB962C8B-B14F-4D97-AF65-F5344CB8AC3E}">
        <p14:creationId xmlns:p14="http://schemas.microsoft.com/office/powerpoint/2010/main" val="21822854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FAAF1-DC5F-4701-BAFC-BE6C4A3D98A3}"/>
              </a:ext>
            </a:extLst>
          </p:cNvPr>
          <p:cNvSpPr>
            <a:spLocks noGrp="1"/>
          </p:cNvSpPr>
          <p:nvPr>
            <p:ph type="title"/>
          </p:nvPr>
        </p:nvSpPr>
        <p:spPr/>
        <p:txBody>
          <a:bodyPr/>
          <a:lstStyle/>
          <a:p>
            <a:r>
              <a:rPr lang="en-GB" dirty="0"/>
              <a:t>How could it ever go wrong?</a:t>
            </a:r>
            <a:endParaRPr lang="nl-NL" dirty="0"/>
          </a:p>
        </p:txBody>
      </p:sp>
      <p:sp>
        <p:nvSpPr>
          <p:cNvPr id="3" name="Content Placeholder 2">
            <a:extLst>
              <a:ext uri="{FF2B5EF4-FFF2-40B4-BE49-F238E27FC236}">
                <a16:creationId xmlns:a16="http://schemas.microsoft.com/office/drawing/2014/main" id="{51D0EAB1-8D56-4E28-99CC-76A4E02F2E1B}"/>
              </a:ext>
            </a:extLst>
          </p:cNvPr>
          <p:cNvSpPr>
            <a:spLocks noGrp="1"/>
          </p:cNvSpPr>
          <p:nvPr>
            <p:ph idx="1"/>
          </p:nvPr>
        </p:nvSpPr>
        <p:spPr/>
        <p:txBody>
          <a:bodyPr/>
          <a:lstStyle/>
          <a:p>
            <a:r>
              <a:rPr lang="en-GB" dirty="0"/>
              <a:t>PhD students are among the best and brightest!</a:t>
            </a:r>
          </a:p>
          <a:p>
            <a:r>
              <a:rPr lang="en-GB" dirty="0"/>
              <a:t>Highly motivated!</a:t>
            </a:r>
          </a:p>
          <a:p>
            <a:pPr lvl="1"/>
            <a:r>
              <a:rPr lang="en-GB" dirty="0"/>
              <a:t>Intrinsic love of science!</a:t>
            </a:r>
          </a:p>
          <a:p>
            <a:pPr lvl="1"/>
            <a:r>
              <a:rPr lang="en-GB" dirty="0"/>
              <a:t>Extrinsic – essential start of career!</a:t>
            </a:r>
          </a:p>
          <a:p>
            <a:r>
              <a:rPr lang="en-GB" dirty="0"/>
              <a:t>Independent workers!</a:t>
            </a:r>
          </a:p>
          <a:p>
            <a:r>
              <a:rPr lang="en-GB" dirty="0"/>
              <a:t>They get years to spend on interesting research!</a:t>
            </a:r>
          </a:p>
          <a:p>
            <a:r>
              <a:rPr lang="nl-NL" dirty="0"/>
              <a:t>They get support from experts in their fields!</a:t>
            </a:r>
          </a:p>
          <a:p>
            <a:endParaRPr lang="nl-NL" dirty="0"/>
          </a:p>
          <a:p>
            <a:r>
              <a:rPr lang="nl-NL" dirty="0"/>
              <a:t>And yet...</a:t>
            </a:r>
          </a:p>
        </p:txBody>
      </p:sp>
      <p:pic>
        <p:nvPicPr>
          <p:cNvPr id="5" name="Picture 4">
            <a:extLst>
              <a:ext uri="{FF2B5EF4-FFF2-40B4-BE49-F238E27FC236}">
                <a16:creationId xmlns:a16="http://schemas.microsoft.com/office/drawing/2014/main" id="{37172AA9-2279-42B3-93C0-35C21FD3CC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44156" y="0"/>
            <a:ext cx="1148821" cy="1325563"/>
          </a:xfrm>
          <a:prstGeom prst="rect">
            <a:avLst/>
          </a:prstGeom>
        </p:spPr>
      </p:pic>
      <p:pic>
        <p:nvPicPr>
          <p:cNvPr id="6" name="Picture 5">
            <a:extLst>
              <a:ext uri="{FF2B5EF4-FFF2-40B4-BE49-F238E27FC236}">
                <a16:creationId xmlns:a16="http://schemas.microsoft.com/office/drawing/2014/main" id="{2A87E67B-208D-4B03-9403-80E4391A4FF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97551" y="4007632"/>
            <a:ext cx="3800491" cy="2850368"/>
          </a:xfrm>
          <a:prstGeom prst="rect">
            <a:avLst/>
          </a:prstGeom>
        </p:spPr>
      </p:pic>
    </p:spTree>
    <p:extLst>
      <p:ext uri="{BB962C8B-B14F-4D97-AF65-F5344CB8AC3E}">
        <p14:creationId xmlns:p14="http://schemas.microsoft.com/office/powerpoint/2010/main" val="13776474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B483D-A513-4296-98C2-5CA63AE3CD21}"/>
              </a:ext>
            </a:extLst>
          </p:cNvPr>
          <p:cNvSpPr>
            <a:spLocks noGrp="1"/>
          </p:cNvSpPr>
          <p:nvPr>
            <p:ph type="title"/>
          </p:nvPr>
        </p:nvSpPr>
        <p:spPr/>
        <p:txBody>
          <a:bodyPr/>
          <a:lstStyle/>
          <a:p>
            <a:r>
              <a:rPr lang="en-GB" dirty="0"/>
              <a:t>How could it ever go wrong?</a:t>
            </a:r>
            <a:endParaRPr lang="nl-NL" dirty="0"/>
          </a:p>
        </p:txBody>
      </p:sp>
      <p:sp>
        <p:nvSpPr>
          <p:cNvPr id="3" name="Content Placeholder 2">
            <a:extLst>
              <a:ext uri="{FF2B5EF4-FFF2-40B4-BE49-F238E27FC236}">
                <a16:creationId xmlns:a16="http://schemas.microsoft.com/office/drawing/2014/main" id="{EEBEE94A-71B9-43CC-BC25-3EB789FA4475}"/>
              </a:ext>
            </a:extLst>
          </p:cNvPr>
          <p:cNvSpPr>
            <a:spLocks noGrp="1"/>
          </p:cNvSpPr>
          <p:nvPr>
            <p:ph idx="1"/>
          </p:nvPr>
        </p:nvSpPr>
        <p:spPr/>
        <p:txBody>
          <a:bodyPr>
            <a:normAutofit lnSpcReduction="10000"/>
          </a:bodyPr>
          <a:lstStyle/>
          <a:p>
            <a:r>
              <a:rPr lang="nl-NL" dirty="0"/>
              <a:t>It doesn’t seem that idyllic.</a:t>
            </a:r>
          </a:p>
          <a:p>
            <a:r>
              <a:rPr lang="en-GB" dirty="0"/>
              <a:t>Dropout levels around 30% (</a:t>
            </a:r>
            <a:r>
              <a:rPr lang="en-GB" dirty="0" err="1"/>
              <a:t>Stubb</a:t>
            </a:r>
            <a:r>
              <a:rPr lang="en-GB" dirty="0"/>
              <a:t> et al., 2012; THE, 2013).</a:t>
            </a:r>
            <a:endParaRPr lang="nl-NL" dirty="0"/>
          </a:p>
          <a:p>
            <a:r>
              <a:rPr lang="nl-NL" dirty="0"/>
              <a:t>Rising attention to serious problems experienced by PhD students. E.g.,</a:t>
            </a:r>
          </a:p>
          <a:p>
            <a:pPr lvl="1"/>
            <a:r>
              <a:rPr lang="nl-NL" dirty="0"/>
              <a:t>Evans et al. (2018). </a:t>
            </a:r>
            <a:r>
              <a:rPr lang="en-GB" i="1" dirty="0"/>
              <a:t>Evidence for a mental health crisis in graduate education.</a:t>
            </a:r>
            <a:r>
              <a:rPr lang="en-GB" dirty="0"/>
              <a:t> Nature Biotechnology 36(3), 282–284.</a:t>
            </a:r>
            <a:endParaRPr lang="nl-NL" dirty="0"/>
          </a:p>
          <a:p>
            <a:pPr lvl="1"/>
            <a:r>
              <a:rPr lang="nl-NL" dirty="0"/>
              <a:t>Guthrie et al. (2017). </a:t>
            </a:r>
            <a:r>
              <a:rPr lang="nl-NL" i="1" dirty="0"/>
              <a:t>Understanding mental health in the research environment.</a:t>
            </a:r>
            <a:r>
              <a:rPr lang="nl-NL" dirty="0"/>
              <a:t> Rand Corporation.</a:t>
            </a:r>
          </a:p>
          <a:p>
            <a:pPr lvl="1"/>
            <a:r>
              <a:rPr lang="nl-NL" dirty="0"/>
              <a:t>Levecque K, et al. (2017). </a:t>
            </a:r>
            <a:r>
              <a:rPr lang="nl-NL" i="1" dirty="0"/>
              <a:t>Work organization and mental health problems in PhD students</a:t>
            </a:r>
            <a:r>
              <a:rPr lang="nl-NL" dirty="0"/>
              <a:t>. Res Policy 46(4):868–879. </a:t>
            </a:r>
          </a:p>
          <a:p>
            <a:pPr lvl="1"/>
            <a:r>
              <a:rPr lang="en-GB" dirty="0"/>
              <a:t>Hargreaves, C. E. et al. (2014). </a:t>
            </a:r>
            <a:r>
              <a:rPr lang="en-GB" i="1" dirty="0"/>
              <a:t>‘Re-evaluating doctoral researchers’ well-being: what has changed in five years?’</a:t>
            </a:r>
            <a:r>
              <a:rPr lang="en-GB" dirty="0"/>
              <a:t> Imperial College London.</a:t>
            </a:r>
            <a:endParaRPr lang="nl-NL" dirty="0"/>
          </a:p>
        </p:txBody>
      </p:sp>
    </p:spTree>
    <p:extLst>
      <p:ext uri="{BB962C8B-B14F-4D97-AF65-F5344CB8AC3E}">
        <p14:creationId xmlns:p14="http://schemas.microsoft.com/office/powerpoint/2010/main" val="37390470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5CDD4-0418-4EFB-8844-B783A291D405}"/>
              </a:ext>
            </a:extLst>
          </p:cNvPr>
          <p:cNvSpPr>
            <a:spLocks noGrp="1"/>
          </p:cNvSpPr>
          <p:nvPr>
            <p:ph type="title"/>
          </p:nvPr>
        </p:nvSpPr>
        <p:spPr/>
        <p:txBody>
          <a:bodyPr/>
          <a:lstStyle/>
          <a:p>
            <a:r>
              <a:rPr lang="nl-NL" dirty="0"/>
              <a:t>Guthrie et al. (2017)</a:t>
            </a:r>
          </a:p>
        </p:txBody>
      </p:sp>
      <p:sp>
        <p:nvSpPr>
          <p:cNvPr id="3" name="Content Placeholder 2">
            <a:extLst>
              <a:ext uri="{FF2B5EF4-FFF2-40B4-BE49-F238E27FC236}">
                <a16:creationId xmlns:a16="http://schemas.microsoft.com/office/drawing/2014/main" id="{038BD540-2422-4D65-B81D-E3990A68C1A6}"/>
              </a:ext>
            </a:extLst>
          </p:cNvPr>
          <p:cNvSpPr>
            <a:spLocks noGrp="1"/>
          </p:cNvSpPr>
          <p:nvPr>
            <p:ph idx="1"/>
          </p:nvPr>
        </p:nvSpPr>
        <p:spPr/>
        <p:txBody>
          <a:bodyPr/>
          <a:lstStyle/>
          <a:p>
            <a:r>
              <a:rPr lang="en-GB" dirty="0"/>
              <a:t>“Fifty-one per cent of the PhD students reported least two symptoms on the GHQ-12 (GHQ2+; indicative of psychological distress), 40 per cent reported at least three symptoms (GHQ3+), and </a:t>
            </a:r>
            <a:r>
              <a:rPr lang="en-GB" dirty="0">
                <a:solidFill>
                  <a:srgbClr val="FF0000"/>
                </a:solidFill>
              </a:rPr>
              <a:t>32 per cent experienced four or more (GHQ4+) and were considered to be ‘at risk of having or developing a common psychiatric disorder’</a:t>
            </a:r>
            <a:r>
              <a:rPr lang="en-GB" dirty="0"/>
              <a:t>. (</a:t>
            </a:r>
            <a:r>
              <a:rPr lang="nl-NL" dirty="0"/>
              <a:t>Levecque et al., 2017)”</a:t>
            </a:r>
            <a:br>
              <a:rPr lang="nl-NL" dirty="0"/>
            </a:br>
            <a:endParaRPr lang="nl-NL" dirty="0"/>
          </a:p>
          <a:p>
            <a:endParaRPr lang="nl-NL" dirty="0"/>
          </a:p>
        </p:txBody>
      </p:sp>
    </p:spTree>
    <p:extLst>
      <p:ext uri="{BB962C8B-B14F-4D97-AF65-F5344CB8AC3E}">
        <p14:creationId xmlns:p14="http://schemas.microsoft.com/office/powerpoint/2010/main" val="37868678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7904FA-FB8D-4320-96C2-0A4F4BB53BD3}"/>
              </a:ext>
            </a:extLst>
          </p:cNvPr>
          <p:cNvSpPr>
            <a:spLocks noGrp="1"/>
          </p:cNvSpPr>
          <p:nvPr>
            <p:ph type="title"/>
          </p:nvPr>
        </p:nvSpPr>
        <p:spPr/>
        <p:txBody>
          <a:bodyPr/>
          <a:lstStyle/>
          <a:p>
            <a:r>
              <a:rPr lang="nl-NL" dirty="0"/>
              <a:t>Guthrie et al. (2017)</a:t>
            </a:r>
          </a:p>
        </p:txBody>
      </p:sp>
      <p:sp>
        <p:nvSpPr>
          <p:cNvPr id="3" name="Content Placeholder 2">
            <a:extLst>
              <a:ext uri="{FF2B5EF4-FFF2-40B4-BE49-F238E27FC236}">
                <a16:creationId xmlns:a16="http://schemas.microsoft.com/office/drawing/2014/main" id="{1E59BAA3-D63A-4DCE-861B-6D6A6E16A9C9}"/>
              </a:ext>
            </a:extLst>
          </p:cNvPr>
          <p:cNvSpPr>
            <a:spLocks noGrp="1"/>
          </p:cNvSpPr>
          <p:nvPr>
            <p:ph idx="1"/>
          </p:nvPr>
        </p:nvSpPr>
        <p:spPr/>
        <p:txBody>
          <a:bodyPr/>
          <a:lstStyle/>
          <a:p>
            <a:r>
              <a:rPr lang="en-GB" dirty="0"/>
              <a:t>“The  main  factors  associated  with  development  of  depression  and  other  common  mental  health problems in PhD students are </a:t>
            </a:r>
            <a:r>
              <a:rPr lang="en-GB" dirty="0">
                <a:solidFill>
                  <a:srgbClr val="FF0000"/>
                </a:solidFill>
              </a:rPr>
              <a:t>high levels of work demands and work-life conflict</a:t>
            </a:r>
            <a:r>
              <a:rPr lang="en-GB" dirty="0"/>
              <a:t>, </a:t>
            </a:r>
            <a:r>
              <a:rPr lang="en-GB" dirty="0">
                <a:solidFill>
                  <a:srgbClr val="FF0000"/>
                </a:solidFill>
              </a:rPr>
              <a:t>low job control</a:t>
            </a:r>
            <a:r>
              <a:rPr lang="en-GB" dirty="0"/>
              <a:t>, </a:t>
            </a:r>
            <a:r>
              <a:rPr lang="en-GB" dirty="0">
                <a:solidFill>
                  <a:srgbClr val="FF0000"/>
                </a:solidFill>
              </a:rPr>
              <a:t>poor support from the supervisor</a:t>
            </a:r>
            <a:r>
              <a:rPr lang="en-GB" dirty="0"/>
              <a:t> and </a:t>
            </a:r>
            <a:r>
              <a:rPr lang="en-GB" dirty="0">
                <a:solidFill>
                  <a:srgbClr val="FF0000"/>
                </a:solidFill>
              </a:rPr>
              <a:t>exclusion from decision making</a:t>
            </a:r>
            <a:r>
              <a:rPr lang="en-GB" dirty="0"/>
              <a:t>.</a:t>
            </a:r>
          </a:p>
          <a:p>
            <a:r>
              <a:rPr lang="en-GB" dirty="0"/>
              <a:t>Believing  that  PhD  work  is  </a:t>
            </a:r>
            <a:r>
              <a:rPr lang="en-GB" dirty="0">
                <a:solidFill>
                  <a:srgbClr val="00B050"/>
                </a:solidFill>
              </a:rPr>
              <a:t>valuable  for  one’s  future  career  </a:t>
            </a:r>
            <a:r>
              <a:rPr lang="en-GB" dirty="0"/>
              <a:t>helps  reduce  stress,  as  does  </a:t>
            </a:r>
            <a:r>
              <a:rPr lang="en-GB" dirty="0">
                <a:solidFill>
                  <a:srgbClr val="00B050"/>
                </a:solidFill>
              </a:rPr>
              <a:t>confidence</a:t>
            </a:r>
            <a:r>
              <a:rPr lang="en-GB" dirty="0"/>
              <a:t> in one’s own research abilities.”</a:t>
            </a:r>
          </a:p>
        </p:txBody>
      </p:sp>
    </p:spTree>
    <p:extLst>
      <p:ext uri="{BB962C8B-B14F-4D97-AF65-F5344CB8AC3E}">
        <p14:creationId xmlns:p14="http://schemas.microsoft.com/office/powerpoint/2010/main" val="31887435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C61AA-9B05-4883-8036-E1475B0E96D8}"/>
              </a:ext>
            </a:extLst>
          </p:cNvPr>
          <p:cNvSpPr>
            <a:spLocks noGrp="1"/>
          </p:cNvSpPr>
          <p:nvPr>
            <p:ph type="title"/>
          </p:nvPr>
        </p:nvSpPr>
        <p:spPr/>
        <p:txBody>
          <a:bodyPr/>
          <a:lstStyle/>
          <a:p>
            <a:r>
              <a:rPr lang="nl-NL" dirty="0"/>
              <a:t>Guthrie et al. (2017)</a:t>
            </a:r>
          </a:p>
        </p:txBody>
      </p:sp>
      <p:sp>
        <p:nvSpPr>
          <p:cNvPr id="3" name="Content Placeholder 2">
            <a:extLst>
              <a:ext uri="{FF2B5EF4-FFF2-40B4-BE49-F238E27FC236}">
                <a16:creationId xmlns:a16="http://schemas.microsoft.com/office/drawing/2014/main" id="{B96A14E2-A6FC-4F79-9620-68D75E361299}"/>
              </a:ext>
            </a:extLst>
          </p:cNvPr>
          <p:cNvSpPr>
            <a:spLocks noGrp="1"/>
          </p:cNvSpPr>
          <p:nvPr>
            <p:ph idx="1"/>
          </p:nvPr>
        </p:nvSpPr>
        <p:spPr/>
        <p:txBody>
          <a:bodyPr>
            <a:normAutofit/>
          </a:bodyPr>
          <a:lstStyle/>
          <a:p>
            <a:r>
              <a:rPr lang="en-GB" dirty="0"/>
              <a:t>“[...]Hargreaves et al. (2014) found that among PhD students, important stressors were a </a:t>
            </a:r>
            <a:r>
              <a:rPr lang="en-GB" dirty="0">
                <a:solidFill>
                  <a:srgbClr val="FF0000"/>
                </a:solidFill>
              </a:rPr>
              <a:t>lack of confidence in one’s ability</a:t>
            </a:r>
            <a:r>
              <a:rPr lang="en-GB" dirty="0"/>
              <a:t> to conduct research to the necessary standard and the feeling of being </a:t>
            </a:r>
            <a:r>
              <a:rPr lang="en-GB" dirty="0">
                <a:solidFill>
                  <a:srgbClr val="FF0000"/>
                </a:solidFill>
              </a:rPr>
              <a:t>disappointed in one’s abilities</a:t>
            </a:r>
            <a:r>
              <a:rPr lang="en-GB" dirty="0"/>
              <a:t>.”</a:t>
            </a:r>
          </a:p>
          <a:p>
            <a:r>
              <a:rPr lang="en-GB" dirty="0"/>
              <a:t>“A 2014 survey of PhD students in the UK found that the second most bothersome issue for them was </a:t>
            </a:r>
            <a:r>
              <a:rPr lang="en-GB" dirty="0">
                <a:solidFill>
                  <a:srgbClr val="FF0000"/>
                </a:solidFill>
              </a:rPr>
              <a:t>frustration about research results and a lack of progress</a:t>
            </a:r>
            <a:r>
              <a:rPr lang="en-GB" dirty="0"/>
              <a:t> (Hargreaves et al. 2014).”</a:t>
            </a:r>
          </a:p>
          <a:p>
            <a:r>
              <a:rPr lang="en-GB" dirty="0"/>
              <a:t>Possible roles of supervisor in this factor? </a:t>
            </a:r>
          </a:p>
          <a:p>
            <a:pPr lvl="1"/>
            <a:r>
              <a:rPr lang="en-GB" dirty="0"/>
              <a:t>E.g., unrealistic expectations</a:t>
            </a:r>
            <a:endParaRPr lang="nl-NL" dirty="0"/>
          </a:p>
        </p:txBody>
      </p:sp>
      <p:pic>
        <p:nvPicPr>
          <p:cNvPr id="5" name="Picture 4">
            <a:extLst>
              <a:ext uri="{FF2B5EF4-FFF2-40B4-BE49-F238E27FC236}">
                <a16:creationId xmlns:a16="http://schemas.microsoft.com/office/drawing/2014/main" id="{3E137709-6A20-4989-B11A-3C5774DF37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3066" y="4809066"/>
            <a:ext cx="2048933" cy="2048933"/>
          </a:xfrm>
          <a:prstGeom prst="rect">
            <a:avLst/>
          </a:prstGeom>
        </p:spPr>
      </p:pic>
    </p:spTree>
    <p:extLst>
      <p:ext uri="{BB962C8B-B14F-4D97-AF65-F5344CB8AC3E}">
        <p14:creationId xmlns:p14="http://schemas.microsoft.com/office/powerpoint/2010/main" val="4390269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7F459-D759-446F-A804-D3696733283D}"/>
              </a:ext>
            </a:extLst>
          </p:cNvPr>
          <p:cNvSpPr>
            <a:spLocks noGrp="1"/>
          </p:cNvSpPr>
          <p:nvPr>
            <p:ph type="title"/>
          </p:nvPr>
        </p:nvSpPr>
        <p:spPr/>
        <p:txBody>
          <a:bodyPr/>
          <a:lstStyle/>
          <a:p>
            <a:r>
              <a:rPr lang="nl-NL" dirty="0"/>
              <a:t>Guthrie et al. (2017)</a:t>
            </a:r>
          </a:p>
        </p:txBody>
      </p:sp>
      <p:sp>
        <p:nvSpPr>
          <p:cNvPr id="3" name="Content Placeholder 2">
            <a:extLst>
              <a:ext uri="{FF2B5EF4-FFF2-40B4-BE49-F238E27FC236}">
                <a16:creationId xmlns:a16="http://schemas.microsoft.com/office/drawing/2014/main" id="{7B8F43D5-59EA-4496-8F0F-3559914642DD}"/>
              </a:ext>
            </a:extLst>
          </p:cNvPr>
          <p:cNvSpPr>
            <a:spLocks noGrp="1"/>
          </p:cNvSpPr>
          <p:nvPr>
            <p:ph idx="1"/>
          </p:nvPr>
        </p:nvSpPr>
        <p:spPr/>
        <p:txBody>
          <a:bodyPr/>
          <a:lstStyle/>
          <a:p>
            <a:r>
              <a:rPr lang="en-GB" dirty="0"/>
              <a:t>Among PhD students in a Belgian study, </a:t>
            </a:r>
            <a:r>
              <a:rPr lang="en-GB" dirty="0">
                <a:solidFill>
                  <a:srgbClr val="FF0000"/>
                </a:solidFill>
              </a:rPr>
              <a:t>work-life conflict</a:t>
            </a:r>
            <a:r>
              <a:rPr lang="en-GB" dirty="0"/>
              <a:t> was identified as the most important predictor of mental health problems, followed by work demands (</a:t>
            </a:r>
            <a:r>
              <a:rPr lang="en-GB" dirty="0" err="1"/>
              <a:t>Levecque</a:t>
            </a:r>
            <a:r>
              <a:rPr lang="en-GB" dirty="0"/>
              <a:t> et al. 2017). This factor was also identified as important in a UK study of PhD students, which found that ‘</a:t>
            </a:r>
            <a:r>
              <a:rPr lang="en-GB" dirty="0">
                <a:solidFill>
                  <a:srgbClr val="FF0000"/>
                </a:solidFill>
              </a:rPr>
              <a:t>having a high workload that impacts on your private life</a:t>
            </a:r>
            <a:r>
              <a:rPr lang="en-GB" dirty="0"/>
              <a:t>’ was a bothersome issue for respondents (Hargreaves et al. 2014).</a:t>
            </a:r>
          </a:p>
          <a:p>
            <a:r>
              <a:rPr lang="en-GB" dirty="0"/>
              <a:t>“Expected” for a PhD student?</a:t>
            </a:r>
            <a:endParaRPr lang="nl-NL" dirty="0"/>
          </a:p>
        </p:txBody>
      </p:sp>
      <p:pic>
        <p:nvPicPr>
          <p:cNvPr id="7" name="Picture 6">
            <a:extLst>
              <a:ext uri="{FF2B5EF4-FFF2-40B4-BE49-F238E27FC236}">
                <a16:creationId xmlns:a16="http://schemas.microsoft.com/office/drawing/2014/main" id="{462227D7-9E84-42D4-B23E-11E3C427F3B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26400" y="4679236"/>
            <a:ext cx="3364075" cy="2178764"/>
          </a:xfrm>
          <a:prstGeom prst="rect">
            <a:avLst/>
          </a:prstGeom>
        </p:spPr>
      </p:pic>
    </p:spTree>
    <p:extLst>
      <p:ext uri="{BB962C8B-B14F-4D97-AF65-F5344CB8AC3E}">
        <p14:creationId xmlns:p14="http://schemas.microsoft.com/office/powerpoint/2010/main" val="21854308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B01BB-5BAA-492F-929E-3AACD10B2B1A}"/>
              </a:ext>
            </a:extLst>
          </p:cNvPr>
          <p:cNvSpPr>
            <a:spLocks noGrp="1"/>
          </p:cNvSpPr>
          <p:nvPr>
            <p:ph type="title"/>
          </p:nvPr>
        </p:nvSpPr>
        <p:spPr/>
        <p:txBody>
          <a:bodyPr/>
          <a:lstStyle/>
          <a:p>
            <a:r>
              <a:rPr lang="en-GB" dirty="0"/>
              <a:t>What role could supervisors play?</a:t>
            </a:r>
            <a:endParaRPr lang="nl-NL" dirty="0"/>
          </a:p>
        </p:txBody>
      </p:sp>
      <p:sp>
        <p:nvSpPr>
          <p:cNvPr id="3" name="Content Placeholder 2">
            <a:extLst>
              <a:ext uri="{FF2B5EF4-FFF2-40B4-BE49-F238E27FC236}">
                <a16:creationId xmlns:a16="http://schemas.microsoft.com/office/drawing/2014/main" id="{988BB4CF-E03E-4820-A994-D7F736C2D058}"/>
              </a:ext>
            </a:extLst>
          </p:cNvPr>
          <p:cNvSpPr>
            <a:spLocks noGrp="1"/>
          </p:cNvSpPr>
          <p:nvPr>
            <p:ph idx="1"/>
          </p:nvPr>
        </p:nvSpPr>
        <p:spPr/>
        <p:txBody>
          <a:bodyPr/>
          <a:lstStyle/>
          <a:p>
            <a:r>
              <a:rPr lang="en-GB" dirty="0"/>
              <a:t>So we have problems we know are concerning:</a:t>
            </a:r>
          </a:p>
          <a:p>
            <a:pPr lvl="1"/>
            <a:r>
              <a:rPr lang="en-GB" dirty="0"/>
              <a:t>High work demands and work-life conflict</a:t>
            </a:r>
          </a:p>
          <a:p>
            <a:pPr lvl="1"/>
            <a:r>
              <a:rPr lang="en-GB" dirty="0"/>
              <a:t>Low job control and exclusion from decision making</a:t>
            </a:r>
          </a:p>
          <a:p>
            <a:pPr lvl="1"/>
            <a:r>
              <a:rPr lang="en-GB" dirty="0"/>
              <a:t>Lack of confidence in one’s own research abilities</a:t>
            </a:r>
          </a:p>
          <a:p>
            <a:pPr lvl="1"/>
            <a:r>
              <a:rPr lang="en-GB" dirty="0"/>
              <a:t>Poor support from the supervisor</a:t>
            </a:r>
          </a:p>
          <a:p>
            <a:pPr lvl="1"/>
            <a:r>
              <a:rPr lang="en-GB" dirty="0"/>
              <a:t>Lack of belief in value of PhD for one’s future career</a:t>
            </a:r>
          </a:p>
          <a:p>
            <a:r>
              <a:rPr lang="nl-NL" dirty="0"/>
              <a:t>In which of these could any responsibility possibly lie with supervisors and by extension the environment and institute?</a:t>
            </a:r>
          </a:p>
          <a:p>
            <a:pPr lvl="1"/>
            <a:r>
              <a:rPr lang="nl-NL" dirty="0"/>
              <a:t>Some possibly helpful concepts: basic work psych models, learned helplessness, role confusion, exploitation</a:t>
            </a:r>
          </a:p>
        </p:txBody>
      </p:sp>
    </p:spTree>
    <p:extLst>
      <p:ext uri="{BB962C8B-B14F-4D97-AF65-F5344CB8AC3E}">
        <p14:creationId xmlns:p14="http://schemas.microsoft.com/office/powerpoint/2010/main" val="35069904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E0134A-BCB1-494E-9D16-BB457E28CF1B}"/>
              </a:ext>
            </a:extLst>
          </p:cNvPr>
          <p:cNvSpPr>
            <a:spLocks noGrp="1"/>
          </p:cNvSpPr>
          <p:nvPr>
            <p:ph type="title"/>
          </p:nvPr>
        </p:nvSpPr>
        <p:spPr/>
        <p:txBody>
          <a:bodyPr/>
          <a:lstStyle/>
          <a:p>
            <a:r>
              <a:rPr lang="en-GB" dirty="0"/>
              <a:t>Models used in work psychology</a:t>
            </a:r>
            <a:endParaRPr lang="nl-NL" dirty="0"/>
          </a:p>
        </p:txBody>
      </p:sp>
      <p:sp>
        <p:nvSpPr>
          <p:cNvPr id="3" name="Content Placeholder 2">
            <a:extLst>
              <a:ext uri="{FF2B5EF4-FFF2-40B4-BE49-F238E27FC236}">
                <a16:creationId xmlns:a16="http://schemas.microsoft.com/office/drawing/2014/main" id="{92965AAD-7D6C-4E7D-8D13-183A7C6B0E94}"/>
              </a:ext>
            </a:extLst>
          </p:cNvPr>
          <p:cNvSpPr>
            <a:spLocks noGrp="1"/>
          </p:cNvSpPr>
          <p:nvPr>
            <p:ph idx="1"/>
          </p:nvPr>
        </p:nvSpPr>
        <p:spPr/>
        <p:txBody>
          <a:bodyPr/>
          <a:lstStyle/>
          <a:p>
            <a:r>
              <a:rPr lang="en-GB" dirty="0"/>
              <a:t>Very clear links between PhD risk factors and general models of stress and burnout</a:t>
            </a:r>
          </a:p>
          <a:p>
            <a:pPr lvl="1"/>
            <a:r>
              <a:rPr lang="en-GB" dirty="0" err="1"/>
              <a:t>Ajzen’s</a:t>
            </a:r>
            <a:r>
              <a:rPr lang="en-GB" dirty="0"/>
              <a:t> Theory of Planned Behaviour</a:t>
            </a:r>
          </a:p>
          <a:p>
            <a:pPr lvl="2"/>
            <a:r>
              <a:rPr lang="en-GB" dirty="0"/>
              <a:t>Attitudes: Does the behaviour have value to me?</a:t>
            </a:r>
          </a:p>
          <a:p>
            <a:pPr lvl="2"/>
            <a:r>
              <a:rPr lang="en-GB" dirty="0"/>
              <a:t>Subjective norms: Do other (relevant) people think I should do it?</a:t>
            </a:r>
          </a:p>
          <a:p>
            <a:pPr lvl="2"/>
            <a:r>
              <a:rPr lang="en-GB" dirty="0"/>
              <a:t>Perceived behavioural control: Can I do it?</a:t>
            </a:r>
          </a:p>
          <a:p>
            <a:pPr lvl="1"/>
            <a:r>
              <a:rPr lang="en-GB" dirty="0" err="1"/>
              <a:t>Karasek’s</a:t>
            </a:r>
            <a:r>
              <a:rPr lang="en-GB" dirty="0"/>
              <a:t> Demand-Control model of work stress</a:t>
            </a:r>
          </a:p>
          <a:p>
            <a:pPr lvl="1"/>
            <a:r>
              <a:rPr lang="en-GB" dirty="0"/>
              <a:t>Burnout theory: </a:t>
            </a:r>
            <a:r>
              <a:rPr lang="en-US" dirty="0"/>
              <a:t>“a state of exhaustion in which one is </a:t>
            </a:r>
            <a:r>
              <a:rPr lang="en-US" dirty="0">
                <a:solidFill>
                  <a:srgbClr val="FF0000"/>
                </a:solidFill>
              </a:rPr>
              <a:t>cynical about the value </a:t>
            </a:r>
            <a:r>
              <a:rPr lang="en-US" dirty="0"/>
              <a:t>of one's occupation and </a:t>
            </a:r>
            <a:r>
              <a:rPr lang="en-US" dirty="0">
                <a:solidFill>
                  <a:srgbClr val="FF0000"/>
                </a:solidFill>
              </a:rPr>
              <a:t>doubtful of one's capacity </a:t>
            </a:r>
            <a:r>
              <a:rPr lang="en-US" dirty="0"/>
              <a:t>to perform” (Maslach, Jackson, &amp; Leiter, 1996)​</a:t>
            </a:r>
          </a:p>
          <a:p>
            <a:endParaRPr lang="en-GB" dirty="0"/>
          </a:p>
          <a:p>
            <a:endParaRPr lang="en-GB" dirty="0"/>
          </a:p>
          <a:p>
            <a:pPr lvl="1"/>
            <a:endParaRPr lang="nl-NL" dirty="0"/>
          </a:p>
        </p:txBody>
      </p:sp>
      <p:pic>
        <p:nvPicPr>
          <p:cNvPr id="5" name="Picture 4">
            <a:extLst>
              <a:ext uri="{FF2B5EF4-FFF2-40B4-BE49-F238E27FC236}">
                <a16:creationId xmlns:a16="http://schemas.microsoft.com/office/drawing/2014/main" id="{53D3F014-0BFE-4D88-81CC-5C280BDF62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67875" y="0"/>
            <a:ext cx="2524125" cy="1809750"/>
          </a:xfrm>
          <a:prstGeom prst="rect">
            <a:avLst/>
          </a:prstGeom>
        </p:spPr>
      </p:pic>
    </p:spTree>
    <p:extLst>
      <p:ext uri="{BB962C8B-B14F-4D97-AF65-F5344CB8AC3E}">
        <p14:creationId xmlns:p14="http://schemas.microsoft.com/office/powerpoint/2010/main" val="26331495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853</TotalTime>
  <Words>1290</Words>
  <Application>Microsoft Office PowerPoint</Application>
  <PresentationFormat>Widescreen</PresentationFormat>
  <Paragraphs>113</Paragraphs>
  <Slides>17</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Calibri Light</vt:lpstr>
      <vt:lpstr>Castellar</vt:lpstr>
      <vt:lpstr>Office Theme</vt:lpstr>
      <vt:lpstr>Seligman’s PhD student</vt:lpstr>
      <vt:lpstr>How could it ever go wrong?</vt:lpstr>
      <vt:lpstr>How could it ever go wrong?</vt:lpstr>
      <vt:lpstr>Guthrie et al. (2017)</vt:lpstr>
      <vt:lpstr>Guthrie et al. (2017)</vt:lpstr>
      <vt:lpstr>Guthrie et al. (2017)</vt:lpstr>
      <vt:lpstr>Guthrie et al. (2017)</vt:lpstr>
      <vt:lpstr>What role could supervisors play?</vt:lpstr>
      <vt:lpstr>Models used in work psychology</vt:lpstr>
      <vt:lpstr>Learned helplessness</vt:lpstr>
      <vt:lpstr>Learned helplessness</vt:lpstr>
      <vt:lpstr>Role confusion and supervision modes</vt:lpstr>
      <vt:lpstr>Exploitation</vt:lpstr>
      <vt:lpstr>Martin (2013), Countering Supervisor Exploitation</vt:lpstr>
      <vt:lpstr>Exploitation</vt:lpstr>
      <vt:lpstr>It’s not necessarily all our fault</vt:lpstr>
      <vt:lpstr>Conclusion</vt:lpstr>
    </vt:vector>
  </TitlesOfParts>
  <Company>University of Chichester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Dark Side</dc:title>
  <dc:creator>Thomas Gladwin</dc:creator>
  <cp:lastModifiedBy>Thomas Gladwin</cp:lastModifiedBy>
  <cp:revision>319</cp:revision>
  <dcterms:created xsi:type="dcterms:W3CDTF">2019-01-31T09:37:50Z</dcterms:created>
  <dcterms:modified xsi:type="dcterms:W3CDTF">2019-07-03T21:16:12Z</dcterms:modified>
</cp:coreProperties>
</file>